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1"/>
  </p:notesMasterIdLst>
  <p:sldIdLst>
    <p:sldId id="256" r:id="rId3"/>
    <p:sldId id="259" r:id="rId4"/>
    <p:sldId id="327" r:id="rId5"/>
    <p:sldId id="326" r:id="rId6"/>
    <p:sldId id="260" r:id="rId7"/>
    <p:sldId id="273" r:id="rId8"/>
    <p:sldId id="275" r:id="rId9"/>
    <p:sldId id="276" r:id="rId10"/>
    <p:sldId id="315" r:id="rId11"/>
    <p:sldId id="288" r:id="rId12"/>
    <p:sldId id="278" r:id="rId13"/>
    <p:sldId id="316" r:id="rId14"/>
    <p:sldId id="282" r:id="rId15"/>
    <p:sldId id="283" r:id="rId16"/>
    <p:sldId id="292" r:id="rId17"/>
    <p:sldId id="317" r:id="rId18"/>
    <p:sldId id="311" r:id="rId19"/>
    <p:sldId id="299" r:id="rId20"/>
    <p:sldId id="300" r:id="rId22"/>
    <p:sldId id="301" r:id="rId23"/>
    <p:sldId id="302" r:id="rId24"/>
    <p:sldId id="303" r:id="rId25"/>
    <p:sldId id="304" r:id="rId26"/>
    <p:sldId id="296" r:id="rId27"/>
    <p:sldId id="318" r:id="rId28"/>
    <p:sldId id="323" r:id="rId29"/>
    <p:sldId id="324" r:id="rId30"/>
    <p:sldId id="320" r:id="rId31"/>
    <p:sldId id="321" r:id="rId32"/>
    <p:sldId id="319" r:id="rId33"/>
    <p:sldId id="322" r:id="rId34"/>
    <p:sldId id="306" r:id="rId35"/>
    <p:sldId id="285" r:id="rId36"/>
    <p:sldId id="328" r:id="rId3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7" autoAdjust="0"/>
    <p:restoredTop sz="74460" autoAdjust="0"/>
  </p:normalViewPr>
  <p:slideViewPr>
    <p:cSldViewPr showGuides="1">
      <p:cViewPr varScale="1">
        <p:scale>
          <a:sx n="82" d="100"/>
          <a:sy n="82" d="100"/>
        </p:scale>
        <p:origin x="1402" y="5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75" d="100"/>
          <a:sy n="75" d="100"/>
        </p:scale>
        <p:origin x="2648" y="6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DEF1B7C-0591-43E5-A18A-87B4D2D400B1}" type="doc">
      <dgm:prSet loTypeId="urn:microsoft.com/office/officeart/2005/8/layout/orgChart1" loCatId="hierarchy" qsTypeId="urn:microsoft.com/office/officeart/2005/8/quickstyle/simple1" qsCatId="simple" csTypeId="urn:microsoft.com/office/officeart/2005/8/colors/accent1_2" csCatId="accent1" phldr="1"/>
      <dgm:spPr/>
    </dgm:pt>
    <dgm:pt modelId="{59BC63B5-7B12-4F20-9A41-F3604DC2FF8B}">
      <dgm:prSet custT="1">
        <dgm:style>
          <a:lnRef idx="2">
            <a:schemeClr val="accent1"/>
          </a:lnRef>
          <a:fillRef idx="1">
            <a:schemeClr val="lt1"/>
          </a:fillRef>
          <a:effectRef idx="0">
            <a:schemeClr val="accent1"/>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4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物质</a:t>
          </a:r>
          <a:endParaRPr kumimoji="0" lang="tr-TR" sz="4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dgm:t>
    </dgm:pt>
    <dgm:pt modelId="{25552E33-AE6E-4266-9BF9-F7EE654B9D63}" cxnId="{8794A892-3138-4679-BD56-FAC9C1515986}" type="parTrans">
      <dgm:prSet/>
      <dgm:spPr/>
      <dgm:t>
        <a:bodyPr/>
        <a:lstStyle/>
        <a:p>
          <a:endParaRPr lang="tr-TR">
            <a:latin typeface="黑体" panose="02010600030101010101" pitchFamily="49" charset="-122"/>
            <a:ea typeface="黑体" panose="02010600030101010101" pitchFamily="49" charset="-122"/>
          </a:endParaRPr>
        </a:p>
      </dgm:t>
    </dgm:pt>
    <dgm:pt modelId="{D3E3A428-AA47-4032-B23F-BED41A3131DB}" cxnId="{8794A892-3138-4679-BD56-FAC9C1515986}" type="sibTrans">
      <dgm:prSet/>
      <dgm:spPr/>
      <dgm:t>
        <a:bodyPr/>
        <a:lstStyle/>
        <a:p>
          <a:endParaRPr lang="tr-TR">
            <a:latin typeface="黑体" panose="02010600030101010101" pitchFamily="49" charset="-122"/>
            <a:ea typeface="黑体" panose="02010600030101010101" pitchFamily="49" charset="-122"/>
          </a:endParaRPr>
        </a:p>
      </dgm:t>
    </dgm:pt>
    <dgm:pt modelId="{98037ABC-53A8-4A4D-AA2D-4A762C835A8A}">
      <dgm:prSet custT="1">
        <dgm:style>
          <a:lnRef idx="2">
            <a:schemeClr val="accent1"/>
          </a:lnRef>
          <a:fillRef idx="1">
            <a:schemeClr val="lt1"/>
          </a:fillRef>
          <a:effectRef idx="0">
            <a:schemeClr val="accent1"/>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4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液体</a:t>
          </a:r>
          <a:endParaRPr kumimoji="0" lang="tr-TR" sz="4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dgm:t>
    </dgm:pt>
    <dgm:pt modelId="{2AFDBE04-E9E3-4157-BF69-1869E4362CE3}" cxnId="{A92884F3-CF35-4919-AB52-C9C323DF1B88}" type="sibTrans">
      <dgm:prSet/>
      <dgm:spPr/>
      <dgm:t>
        <a:bodyPr/>
        <a:lstStyle/>
        <a:p>
          <a:endParaRPr lang="tr-TR">
            <a:latin typeface="黑体" panose="02010600030101010101" pitchFamily="49" charset="-122"/>
            <a:ea typeface="黑体" panose="02010600030101010101" pitchFamily="49" charset="-122"/>
          </a:endParaRPr>
        </a:p>
      </dgm:t>
    </dgm:pt>
    <dgm:pt modelId="{8892C669-88E1-485A-B282-EA77906EC968}" cxnId="{A92884F3-CF35-4919-AB52-C9C323DF1B88}" type="parTrans">
      <dgm:prSet/>
      <dgm:spPr/>
      <dgm:t>
        <a:bodyPr/>
        <a:lstStyle/>
        <a:p>
          <a:endParaRPr lang="tr-TR">
            <a:latin typeface="黑体" panose="02010600030101010101" pitchFamily="49" charset="-122"/>
            <a:ea typeface="黑体" panose="02010600030101010101" pitchFamily="49" charset="-122"/>
          </a:endParaRPr>
        </a:p>
      </dgm:t>
    </dgm:pt>
    <dgm:pt modelId="{D405BFF8-C723-45B5-BACC-335D90D013B7}">
      <dgm:prSet custT="1">
        <dgm:style>
          <a:lnRef idx="2">
            <a:schemeClr val="accent1"/>
          </a:lnRef>
          <a:fillRef idx="1">
            <a:schemeClr val="lt1"/>
          </a:fillRef>
          <a:effectRef idx="0">
            <a:schemeClr val="accent1"/>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4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气体</a:t>
          </a:r>
          <a:endParaRPr kumimoji="0" lang="tr-TR" sz="4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dgm:t>
    </dgm:pt>
    <dgm:pt modelId="{494CFC59-7AA9-48B1-8187-A1772E16302D}" cxnId="{CD6F1AA9-8729-40DC-B865-03A175A826C7}" type="sibTrans">
      <dgm:prSet/>
      <dgm:spPr/>
      <dgm:t>
        <a:bodyPr/>
        <a:lstStyle/>
        <a:p>
          <a:endParaRPr lang="tr-TR">
            <a:latin typeface="黑体" panose="02010600030101010101" pitchFamily="49" charset="-122"/>
            <a:ea typeface="黑体" panose="02010600030101010101" pitchFamily="49" charset="-122"/>
          </a:endParaRPr>
        </a:p>
      </dgm:t>
    </dgm:pt>
    <dgm:pt modelId="{6BD76362-B3F0-425C-90EE-E65B2308F89F}" cxnId="{CD6F1AA9-8729-40DC-B865-03A175A826C7}" type="parTrans">
      <dgm:prSet/>
      <dgm:spPr/>
      <dgm:t>
        <a:bodyPr/>
        <a:lstStyle/>
        <a:p>
          <a:endParaRPr lang="tr-TR">
            <a:latin typeface="黑体" panose="02010600030101010101" pitchFamily="49" charset="-122"/>
            <a:ea typeface="黑体" panose="02010600030101010101" pitchFamily="49" charset="-122"/>
          </a:endParaRPr>
        </a:p>
      </dgm:t>
    </dgm:pt>
    <dgm:pt modelId="{D7FD1641-9DD8-4A0D-8ED5-BFA1621A8AD7}">
      <dgm:prSet custT="1">
        <dgm:style>
          <a:lnRef idx="2">
            <a:schemeClr val="accent1"/>
          </a:lnRef>
          <a:fillRef idx="1">
            <a:schemeClr val="lt1"/>
          </a:fillRef>
          <a:effectRef idx="0">
            <a:schemeClr val="accent1"/>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4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固体</a:t>
          </a:r>
          <a:endParaRPr kumimoji="0" lang="tr-TR" sz="4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dgm:t>
    </dgm:pt>
    <dgm:pt modelId="{D0F7DE32-88A1-4232-B6FE-585EA6C86DFE}" cxnId="{60B9B070-D467-4881-84C1-43762E9D363F}" type="parTrans">
      <dgm:prSet/>
      <dgm:spPr/>
      <dgm:t>
        <a:bodyPr/>
        <a:lstStyle/>
        <a:p>
          <a:endParaRPr lang="tr-TR">
            <a:latin typeface="黑体" panose="02010600030101010101" pitchFamily="49" charset="-122"/>
            <a:ea typeface="黑体" panose="02010600030101010101" pitchFamily="49" charset="-122"/>
          </a:endParaRPr>
        </a:p>
      </dgm:t>
    </dgm:pt>
    <dgm:pt modelId="{B1E99FE3-5A24-42B6-AB3B-F423263599A2}" cxnId="{60B9B070-D467-4881-84C1-43762E9D363F}" type="sibTrans">
      <dgm:prSet/>
      <dgm:spPr/>
      <dgm:t>
        <a:bodyPr/>
        <a:lstStyle/>
        <a:p>
          <a:endParaRPr lang="tr-TR">
            <a:latin typeface="黑体" panose="02010600030101010101" pitchFamily="49" charset="-122"/>
            <a:ea typeface="黑体" panose="02010600030101010101" pitchFamily="49" charset="-122"/>
          </a:endParaRPr>
        </a:p>
      </dgm:t>
    </dgm:pt>
    <dgm:pt modelId="{8B4977FE-09CF-4191-BE87-B523571E070E}" type="pres">
      <dgm:prSet presAssocID="{8DEF1B7C-0591-43E5-A18A-87B4D2D400B1}" presName="hierChild1" presStyleCnt="0">
        <dgm:presLayoutVars>
          <dgm:orgChart val="1"/>
          <dgm:chPref val="1"/>
          <dgm:dir/>
          <dgm:animOne val="branch"/>
          <dgm:animLvl val="lvl"/>
          <dgm:resizeHandles/>
        </dgm:presLayoutVars>
      </dgm:prSet>
      <dgm:spPr/>
    </dgm:pt>
    <dgm:pt modelId="{BBEE6B83-1B8E-4630-88A9-28C7463A7095}" type="pres">
      <dgm:prSet presAssocID="{59BC63B5-7B12-4F20-9A41-F3604DC2FF8B}" presName="hierRoot1" presStyleCnt="0">
        <dgm:presLayoutVars>
          <dgm:hierBranch/>
        </dgm:presLayoutVars>
      </dgm:prSet>
      <dgm:spPr/>
    </dgm:pt>
    <dgm:pt modelId="{AF185C74-2B90-4BC0-A7CE-C523CAA3EFC2}" type="pres">
      <dgm:prSet presAssocID="{59BC63B5-7B12-4F20-9A41-F3604DC2FF8B}" presName="rootComposite1" presStyleCnt="0"/>
      <dgm:spPr/>
    </dgm:pt>
    <dgm:pt modelId="{F5CC8D8B-5795-4C88-A108-5922BAF60806}" type="pres">
      <dgm:prSet presAssocID="{59BC63B5-7B12-4F20-9A41-F3604DC2FF8B}" presName="rootText1" presStyleLbl="node0" presStyleIdx="0" presStyleCnt="1">
        <dgm:presLayoutVars>
          <dgm:chPref val="3"/>
        </dgm:presLayoutVars>
      </dgm:prSet>
      <dgm:spPr/>
    </dgm:pt>
    <dgm:pt modelId="{7ADFE1B7-193F-4F7A-91AC-DE56C12E6AB3}" type="pres">
      <dgm:prSet presAssocID="{59BC63B5-7B12-4F20-9A41-F3604DC2FF8B}" presName="rootConnector1" presStyleLbl="node1" presStyleIdx="0" presStyleCnt="0"/>
      <dgm:spPr/>
    </dgm:pt>
    <dgm:pt modelId="{B5174743-D3A9-4AA7-BEBE-E70455DB29D9}" type="pres">
      <dgm:prSet presAssocID="{59BC63B5-7B12-4F20-9A41-F3604DC2FF8B}" presName="hierChild2" presStyleCnt="0"/>
      <dgm:spPr/>
    </dgm:pt>
    <dgm:pt modelId="{CAFCBD2B-A1FD-489E-A639-920DBF7AFA51}" type="pres">
      <dgm:prSet presAssocID="{6BD76362-B3F0-425C-90EE-E65B2308F89F}" presName="Name35" presStyleLbl="parChTrans1D2" presStyleIdx="0" presStyleCnt="3"/>
      <dgm:spPr/>
    </dgm:pt>
    <dgm:pt modelId="{79D64E16-933B-4BDC-905F-3F040551034D}" type="pres">
      <dgm:prSet presAssocID="{D405BFF8-C723-45B5-BACC-335D90D013B7}" presName="hierRoot2" presStyleCnt="0">
        <dgm:presLayoutVars>
          <dgm:hierBranch val="r"/>
        </dgm:presLayoutVars>
      </dgm:prSet>
      <dgm:spPr/>
    </dgm:pt>
    <dgm:pt modelId="{78E82EBE-2DEA-4DFE-9546-45F5CB628123}" type="pres">
      <dgm:prSet presAssocID="{D405BFF8-C723-45B5-BACC-335D90D013B7}" presName="rootComposite" presStyleCnt="0"/>
      <dgm:spPr/>
    </dgm:pt>
    <dgm:pt modelId="{D7033B66-8DD8-4B48-85EC-21BF10DC286D}" type="pres">
      <dgm:prSet presAssocID="{D405BFF8-C723-45B5-BACC-335D90D013B7}" presName="rootText" presStyleLbl="node2" presStyleIdx="0" presStyleCnt="3">
        <dgm:presLayoutVars>
          <dgm:chPref val="3"/>
        </dgm:presLayoutVars>
      </dgm:prSet>
      <dgm:spPr/>
    </dgm:pt>
    <dgm:pt modelId="{8590F23B-7492-4888-885E-6B7200564D3E}" type="pres">
      <dgm:prSet presAssocID="{D405BFF8-C723-45B5-BACC-335D90D013B7}" presName="rootConnector" presStyleLbl="node2" presStyleIdx="0" presStyleCnt="3"/>
      <dgm:spPr/>
    </dgm:pt>
    <dgm:pt modelId="{AEFA581A-02AB-41EC-8A15-8CD63FFC0F20}" type="pres">
      <dgm:prSet presAssocID="{D405BFF8-C723-45B5-BACC-335D90D013B7}" presName="hierChild4" presStyleCnt="0"/>
      <dgm:spPr/>
    </dgm:pt>
    <dgm:pt modelId="{FA7F2F10-50B2-4A8E-B3E4-98CD1679C1D3}" type="pres">
      <dgm:prSet presAssocID="{D405BFF8-C723-45B5-BACC-335D90D013B7}" presName="hierChild5" presStyleCnt="0"/>
      <dgm:spPr/>
    </dgm:pt>
    <dgm:pt modelId="{A20874F0-2B48-4453-82EF-17E57AA0F31B}" type="pres">
      <dgm:prSet presAssocID="{8892C669-88E1-485A-B282-EA77906EC968}" presName="Name35" presStyleLbl="parChTrans1D2" presStyleIdx="1" presStyleCnt="3"/>
      <dgm:spPr/>
    </dgm:pt>
    <dgm:pt modelId="{A46150A7-5533-4F67-9DD2-6041C6212FD0}" type="pres">
      <dgm:prSet presAssocID="{98037ABC-53A8-4A4D-AA2D-4A762C835A8A}" presName="hierRoot2" presStyleCnt="0">
        <dgm:presLayoutVars>
          <dgm:hierBranch/>
        </dgm:presLayoutVars>
      </dgm:prSet>
      <dgm:spPr/>
    </dgm:pt>
    <dgm:pt modelId="{78A0C4EC-F949-4A3D-B1BF-507A399012C3}" type="pres">
      <dgm:prSet presAssocID="{98037ABC-53A8-4A4D-AA2D-4A762C835A8A}" presName="rootComposite" presStyleCnt="0"/>
      <dgm:spPr/>
    </dgm:pt>
    <dgm:pt modelId="{6F7598D5-7A4F-40F1-9BE1-3A62A51E74A2}" type="pres">
      <dgm:prSet presAssocID="{98037ABC-53A8-4A4D-AA2D-4A762C835A8A}" presName="rootText" presStyleLbl="node2" presStyleIdx="1" presStyleCnt="3">
        <dgm:presLayoutVars>
          <dgm:chPref val="3"/>
        </dgm:presLayoutVars>
      </dgm:prSet>
      <dgm:spPr/>
    </dgm:pt>
    <dgm:pt modelId="{6EA0C824-BC8A-426C-AFCF-819D168D004C}" type="pres">
      <dgm:prSet presAssocID="{98037ABC-53A8-4A4D-AA2D-4A762C835A8A}" presName="rootConnector" presStyleLbl="node2" presStyleIdx="1" presStyleCnt="3"/>
      <dgm:spPr/>
    </dgm:pt>
    <dgm:pt modelId="{0C207A11-92B4-4074-9F29-9D4220A1C9ED}" type="pres">
      <dgm:prSet presAssocID="{98037ABC-53A8-4A4D-AA2D-4A762C835A8A}" presName="hierChild4" presStyleCnt="0"/>
      <dgm:spPr/>
    </dgm:pt>
    <dgm:pt modelId="{35D9113A-D705-4615-8653-BDD51C07E704}" type="pres">
      <dgm:prSet presAssocID="{98037ABC-53A8-4A4D-AA2D-4A762C835A8A}" presName="hierChild5" presStyleCnt="0"/>
      <dgm:spPr/>
    </dgm:pt>
    <dgm:pt modelId="{0BB95858-2FA1-4EB0-9CE8-1006E34F5626}" type="pres">
      <dgm:prSet presAssocID="{D0F7DE32-88A1-4232-B6FE-585EA6C86DFE}" presName="Name35" presStyleLbl="parChTrans1D2" presStyleIdx="2" presStyleCnt="3"/>
      <dgm:spPr/>
    </dgm:pt>
    <dgm:pt modelId="{2DD11246-7103-41A2-A1A6-99C4CBEFF2CD}" type="pres">
      <dgm:prSet presAssocID="{D7FD1641-9DD8-4A0D-8ED5-BFA1621A8AD7}" presName="hierRoot2" presStyleCnt="0">
        <dgm:presLayoutVars>
          <dgm:hierBranch val="init"/>
        </dgm:presLayoutVars>
      </dgm:prSet>
      <dgm:spPr/>
    </dgm:pt>
    <dgm:pt modelId="{375C6402-4204-4F43-8A05-8651B6D75202}" type="pres">
      <dgm:prSet presAssocID="{D7FD1641-9DD8-4A0D-8ED5-BFA1621A8AD7}" presName="rootComposite" presStyleCnt="0"/>
      <dgm:spPr/>
    </dgm:pt>
    <dgm:pt modelId="{A1F82811-4C62-4CD3-9D58-7C2700120AA1}" type="pres">
      <dgm:prSet presAssocID="{D7FD1641-9DD8-4A0D-8ED5-BFA1621A8AD7}" presName="rootText" presStyleLbl="node2" presStyleIdx="2" presStyleCnt="3">
        <dgm:presLayoutVars>
          <dgm:chPref val="3"/>
        </dgm:presLayoutVars>
      </dgm:prSet>
      <dgm:spPr/>
    </dgm:pt>
    <dgm:pt modelId="{0F3CBAC5-B31E-4690-9687-DE61E4603AFB}" type="pres">
      <dgm:prSet presAssocID="{D7FD1641-9DD8-4A0D-8ED5-BFA1621A8AD7}" presName="rootConnector" presStyleLbl="node2" presStyleIdx="2" presStyleCnt="3"/>
      <dgm:spPr/>
    </dgm:pt>
    <dgm:pt modelId="{451C537E-9E08-4D5A-8A42-1ACCA3B85A87}" type="pres">
      <dgm:prSet presAssocID="{D7FD1641-9DD8-4A0D-8ED5-BFA1621A8AD7}" presName="hierChild4" presStyleCnt="0"/>
      <dgm:spPr/>
    </dgm:pt>
    <dgm:pt modelId="{123C4EAC-D354-4EA4-8E51-D074F7D160AD}" type="pres">
      <dgm:prSet presAssocID="{D7FD1641-9DD8-4A0D-8ED5-BFA1621A8AD7}" presName="hierChild5" presStyleCnt="0"/>
      <dgm:spPr/>
    </dgm:pt>
    <dgm:pt modelId="{68A72303-82E9-41BE-A1BC-E0A82AC30114}" type="pres">
      <dgm:prSet presAssocID="{59BC63B5-7B12-4F20-9A41-F3604DC2FF8B}" presName="hierChild3" presStyleCnt="0"/>
      <dgm:spPr/>
    </dgm:pt>
  </dgm:ptLst>
  <dgm:cxnLst>
    <dgm:cxn modelId="{EDF5400A-5209-4D51-85F9-0D242225EFEF}" type="presOf" srcId="{D405BFF8-C723-45B5-BACC-335D90D013B7}" destId="{D7033B66-8DD8-4B48-85EC-21BF10DC286D}" srcOrd="0" destOrd="0" presId="urn:microsoft.com/office/officeart/2005/8/layout/orgChart1"/>
    <dgm:cxn modelId="{6937B40D-8BB3-4542-B24A-462BB76F61DC}" type="presOf" srcId="{8892C669-88E1-485A-B282-EA77906EC968}" destId="{A20874F0-2B48-4453-82EF-17E57AA0F31B}" srcOrd="0" destOrd="0" presId="urn:microsoft.com/office/officeart/2005/8/layout/orgChart1"/>
    <dgm:cxn modelId="{8AE7B13D-5F67-4778-8810-B7C7A32C5ADF}" type="presOf" srcId="{D7FD1641-9DD8-4A0D-8ED5-BFA1621A8AD7}" destId="{A1F82811-4C62-4CD3-9D58-7C2700120AA1}" srcOrd="0" destOrd="0" presId="urn:microsoft.com/office/officeart/2005/8/layout/orgChart1"/>
    <dgm:cxn modelId="{8F208C48-1710-4914-AE0B-5193DC2E981E}" type="presOf" srcId="{6BD76362-B3F0-425C-90EE-E65B2308F89F}" destId="{CAFCBD2B-A1FD-489E-A639-920DBF7AFA51}" srcOrd="0" destOrd="0" presId="urn:microsoft.com/office/officeart/2005/8/layout/orgChart1"/>
    <dgm:cxn modelId="{A528494C-003A-47C5-8F11-4F6F8C5EEA13}" type="presOf" srcId="{59BC63B5-7B12-4F20-9A41-F3604DC2FF8B}" destId="{F5CC8D8B-5795-4C88-A108-5922BAF60806}" srcOrd="0" destOrd="0" presId="urn:microsoft.com/office/officeart/2005/8/layout/orgChart1"/>
    <dgm:cxn modelId="{982B7A6E-826D-4300-BC71-DA602E04B06E}" type="presOf" srcId="{98037ABC-53A8-4A4D-AA2D-4A762C835A8A}" destId="{6EA0C824-BC8A-426C-AFCF-819D168D004C}" srcOrd="1" destOrd="0" presId="urn:microsoft.com/office/officeart/2005/8/layout/orgChart1"/>
    <dgm:cxn modelId="{60B9B070-D467-4881-84C1-43762E9D363F}" srcId="{59BC63B5-7B12-4F20-9A41-F3604DC2FF8B}" destId="{D7FD1641-9DD8-4A0D-8ED5-BFA1621A8AD7}" srcOrd="2" destOrd="0" parTransId="{D0F7DE32-88A1-4232-B6FE-585EA6C86DFE}" sibTransId="{B1E99FE3-5A24-42B6-AB3B-F423263599A2}"/>
    <dgm:cxn modelId="{8794A892-3138-4679-BD56-FAC9C1515986}" srcId="{8DEF1B7C-0591-43E5-A18A-87B4D2D400B1}" destId="{59BC63B5-7B12-4F20-9A41-F3604DC2FF8B}" srcOrd="0" destOrd="0" parTransId="{25552E33-AE6E-4266-9BF9-F7EE654B9D63}" sibTransId="{D3E3A428-AA47-4032-B23F-BED41A3131DB}"/>
    <dgm:cxn modelId="{CD6F1AA9-8729-40DC-B865-03A175A826C7}" srcId="{59BC63B5-7B12-4F20-9A41-F3604DC2FF8B}" destId="{D405BFF8-C723-45B5-BACC-335D90D013B7}" srcOrd="0" destOrd="0" parTransId="{6BD76362-B3F0-425C-90EE-E65B2308F89F}" sibTransId="{494CFC59-7AA9-48B1-8187-A1772E16302D}"/>
    <dgm:cxn modelId="{69325EB3-AC9F-4A2E-8134-7BA665418B4E}" type="presOf" srcId="{D0F7DE32-88A1-4232-B6FE-585EA6C86DFE}" destId="{0BB95858-2FA1-4EB0-9CE8-1006E34F5626}" srcOrd="0" destOrd="0" presId="urn:microsoft.com/office/officeart/2005/8/layout/orgChart1"/>
    <dgm:cxn modelId="{6F6A84C1-7CFE-41ED-9CA4-C9BD0D7A11FB}" type="presOf" srcId="{98037ABC-53A8-4A4D-AA2D-4A762C835A8A}" destId="{6F7598D5-7A4F-40F1-9BE1-3A62A51E74A2}" srcOrd="0" destOrd="0" presId="urn:microsoft.com/office/officeart/2005/8/layout/orgChart1"/>
    <dgm:cxn modelId="{D0D82DE7-EB08-42F8-B146-4EBE926AF6CE}" type="presOf" srcId="{D405BFF8-C723-45B5-BACC-335D90D013B7}" destId="{8590F23B-7492-4888-885E-6B7200564D3E}" srcOrd="1" destOrd="0" presId="urn:microsoft.com/office/officeart/2005/8/layout/orgChart1"/>
    <dgm:cxn modelId="{B85FECE9-32B2-4B11-A25E-34A6770F729B}" type="presOf" srcId="{D7FD1641-9DD8-4A0D-8ED5-BFA1621A8AD7}" destId="{0F3CBAC5-B31E-4690-9687-DE61E4603AFB}" srcOrd="1" destOrd="0" presId="urn:microsoft.com/office/officeart/2005/8/layout/orgChart1"/>
    <dgm:cxn modelId="{F904F7E9-E02F-4C7D-B13F-93DFADC35398}" type="presOf" srcId="{59BC63B5-7B12-4F20-9A41-F3604DC2FF8B}" destId="{7ADFE1B7-193F-4F7A-91AC-DE56C12E6AB3}" srcOrd="1" destOrd="0" presId="urn:microsoft.com/office/officeart/2005/8/layout/orgChart1"/>
    <dgm:cxn modelId="{A92884F3-CF35-4919-AB52-C9C323DF1B88}" srcId="{59BC63B5-7B12-4F20-9A41-F3604DC2FF8B}" destId="{98037ABC-53A8-4A4D-AA2D-4A762C835A8A}" srcOrd="1" destOrd="0" parTransId="{8892C669-88E1-485A-B282-EA77906EC968}" sibTransId="{2AFDBE04-E9E3-4157-BF69-1869E4362CE3}"/>
    <dgm:cxn modelId="{D41F55F6-A201-405B-820A-557099B93ACF}" type="presOf" srcId="{8DEF1B7C-0591-43E5-A18A-87B4D2D400B1}" destId="{8B4977FE-09CF-4191-BE87-B523571E070E}" srcOrd="0" destOrd="0" presId="urn:microsoft.com/office/officeart/2005/8/layout/orgChart1"/>
    <dgm:cxn modelId="{99DE4001-10DA-476F-B6B3-5577DB288EAA}" type="presParOf" srcId="{8B4977FE-09CF-4191-BE87-B523571E070E}" destId="{BBEE6B83-1B8E-4630-88A9-28C7463A7095}" srcOrd="0" destOrd="0" presId="urn:microsoft.com/office/officeart/2005/8/layout/orgChart1"/>
    <dgm:cxn modelId="{14F64E01-5ED5-48B5-A8B2-3DEAD36585E5}" type="presParOf" srcId="{BBEE6B83-1B8E-4630-88A9-28C7463A7095}" destId="{AF185C74-2B90-4BC0-A7CE-C523CAA3EFC2}" srcOrd="0" destOrd="0" presId="urn:microsoft.com/office/officeart/2005/8/layout/orgChart1"/>
    <dgm:cxn modelId="{96D84DCA-C9AB-4A15-ACD3-3386781AF9B0}" type="presParOf" srcId="{AF185C74-2B90-4BC0-A7CE-C523CAA3EFC2}" destId="{F5CC8D8B-5795-4C88-A108-5922BAF60806}" srcOrd="0" destOrd="0" presId="urn:microsoft.com/office/officeart/2005/8/layout/orgChart1"/>
    <dgm:cxn modelId="{EE3454DB-BCEE-4DC2-A564-8C67A1DEC942}" type="presParOf" srcId="{AF185C74-2B90-4BC0-A7CE-C523CAA3EFC2}" destId="{7ADFE1B7-193F-4F7A-91AC-DE56C12E6AB3}" srcOrd="1" destOrd="0" presId="urn:microsoft.com/office/officeart/2005/8/layout/orgChart1"/>
    <dgm:cxn modelId="{F1351393-E281-46DA-9552-077565982D72}" type="presParOf" srcId="{BBEE6B83-1B8E-4630-88A9-28C7463A7095}" destId="{B5174743-D3A9-4AA7-BEBE-E70455DB29D9}" srcOrd="1" destOrd="0" presId="urn:microsoft.com/office/officeart/2005/8/layout/orgChart1"/>
    <dgm:cxn modelId="{63EA20FF-D3C1-4D96-B549-81A830594BC4}" type="presParOf" srcId="{B5174743-D3A9-4AA7-BEBE-E70455DB29D9}" destId="{CAFCBD2B-A1FD-489E-A639-920DBF7AFA51}" srcOrd="0" destOrd="0" presId="urn:microsoft.com/office/officeart/2005/8/layout/orgChart1"/>
    <dgm:cxn modelId="{4FA7CE59-FB5B-4A7B-A78C-F0F05F1F052D}" type="presParOf" srcId="{B5174743-D3A9-4AA7-BEBE-E70455DB29D9}" destId="{79D64E16-933B-4BDC-905F-3F040551034D}" srcOrd="1" destOrd="0" presId="urn:microsoft.com/office/officeart/2005/8/layout/orgChart1"/>
    <dgm:cxn modelId="{F9A969BA-7E4C-4AEE-A911-749567FDDC5F}" type="presParOf" srcId="{79D64E16-933B-4BDC-905F-3F040551034D}" destId="{78E82EBE-2DEA-4DFE-9546-45F5CB628123}" srcOrd="0" destOrd="0" presId="urn:microsoft.com/office/officeart/2005/8/layout/orgChart1"/>
    <dgm:cxn modelId="{D52245D9-A119-4A7C-9EAF-B538DEB8C3BD}" type="presParOf" srcId="{78E82EBE-2DEA-4DFE-9546-45F5CB628123}" destId="{D7033B66-8DD8-4B48-85EC-21BF10DC286D}" srcOrd="0" destOrd="0" presId="urn:microsoft.com/office/officeart/2005/8/layout/orgChart1"/>
    <dgm:cxn modelId="{8CAAE07A-8A6A-44DD-A06D-0E8F50AE41DC}" type="presParOf" srcId="{78E82EBE-2DEA-4DFE-9546-45F5CB628123}" destId="{8590F23B-7492-4888-885E-6B7200564D3E}" srcOrd="1" destOrd="0" presId="urn:microsoft.com/office/officeart/2005/8/layout/orgChart1"/>
    <dgm:cxn modelId="{75488646-E94C-412F-AF1C-A8F3655AA5B7}" type="presParOf" srcId="{79D64E16-933B-4BDC-905F-3F040551034D}" destId="{AEFA581A-02AB-41EC-8A15-8CD63FFC0F20}" srcOrd="1" destOrd="0" presId="urn:microsoft.com/office/officeart/2005/8/layout/orgChart1"/>
    <dgm:cxn modelId="{9D55177C-8ABB-4CC8-B48E-7187EAA36A7F}" type="presParOf" srcId="{79D64E16-933B-4BDC-905F-3F040551034D}" destId="{FA7F2F10-50B2-4A8E-B3E4-98CD1679C1D3}" srcOrd="2" destOrd="0" presId="urn:microsoft.com/office/officeart/2005/8/layout/orgChart1"/>
    <dgm:cxn modelId="{22837E49-9FBF-45F6-97E4-C2DFD548CE64}" type="presParOf" srcId="{B5174743-D3A9-4AA7-BEBE-E70455DB29D9}" destId="{A20874F0-2B48-4453-82EF-17E57AA0F31B}" srcOrd="2" destOrd="0" presId="urn:microsoft.com/office/officeart/2005/8/layout/orgChart1"/>
    <dgm:cxn modelId="{51AFA98D-F3B5-4BED-88AE-585954C6DDB2}" type="presParOf" srcId="{B5174743-D3A9-4AA7-BEBE-E70455DB29D9}" destId="{A46150A7-5533-4F67-9DD2-6041C6212FD0}" srcOrd="3" destOrd="0" presId="urn:microsoft.com/office/officeart/2005/8/layout/orgChart1"/>
    <dgm:cxn modelId="{4E23F262-343D-47EB-AD5C-312B8D32DEB1}" type="presParOf" srcId="{A46150A7-5533-4F67-9DD2-6041C6212FD0}" destId="{78A0C4EC-F949-4A3D-B1BF-507A399012C3}" srcOrd="0" destOrd="0" presId="urn:microsoft.com/office/officeart/2005/8/layout/orgChart1"/>
    <dgm:cxn modelId="{6D09F7AD-FBD9-4F6D-987F-E7F153981CF2}" type="presParOf" srcId="{78A0C4EC-F949-4A3D-B1BF-507A399012C3}" destId="{6F7598D5-7A4F-40F1-9BE1-3A62A51E74A2}" srcOrd="0" destOrd="0" presId="urn:microsoft.com/office/officeart/2005/8/layout/orgChart1"/>
    <dgm:cxn modelId="{3B0D9A88-E102-4D29-B6B6-2968BEFDA3B3}" type="presParOf" srcId="{78A0C4EC-F949-4A3D-B1BF-507A399012C3}" destId="{6EA0C824-BC8A-426C-AFCF-819D168D004C}" srcOrd="1" destOrd="0" presId="urn:microsoft.com/office/officeart/2005/8/layout/orgChart1"/>
    <dgm:cxn modelId="{45D98EB7-CDB8-43AE-978E-58F02C149118}" type="presParOf" srcId="{A46150A7-5533-4F67-9DD2-6041C6212FD0}" destId="{0C207A11-92B4-4074-9F29-9D4220A1C9ED}" srcOrd="1" destOrd="0" presId="urn:microsoft.com/office/officeart/2005/8/layout/orgChart1"/>
    <dgm:cxn modelId="{D86D8845-8855-49C3-BB4D-2C8E29B5628F}" type="presParOf" srcId="{A46150A7-5533-4F67-9DD2-6041C6212FD0}" destId="{35D9113A-D705-4615-8653-BDD51C07E704}" srcOrd="2" destOrd="0" presId="urn:microsoft.com/office/officeart/2005/8/layout/orgChart1"/>
    <dgm:cxn modelId="{722625A3-6BFA-46BB-B4E4-C342C349557D}" type="presParOf" srcId="{B5174743-D3A9-4AA7-BEBE-E70455DB29D9}" destId="{0BB95858-2FA1-4EB0-9CE8-1006E34F5626}" srcOrd="4" destOrd="0" presId="urn:microsoft.com/office/officeart/2005/8/layout/orgChart1"/>
    <dgm:cxn modelId="{41A3F811-AB99-4819-B452-37355AD99329}" type="presParOf" srcId="{B5174743-D3A9-4AA7-BEBE-E70455DB29D9}" destId="{2DD11246-7103-41A2-A1A6-99C4CBEFF2CD}" srcOrd="5" destOrd="0" presId="urn:microsoft.com/office/officeart/2005/8/layout/orgChart1"/>
    <dgm:cxn modelId="{196146B7-D3B8-48BB-A2A8-A3E4E6242BB5}" type="presParOf" srcId="{2DD11246-7103-41A2-A1A6-99C4CBEFF2CD}" destId="{375C6402-4204-4F43-8A05-8651B6D75202}" srcOrd="0" destOrd="0" presId="urn:microsoft.com/office/officeart/2005/8/layout/orgChart1"/>
    <dgm:cxn modelId="{AF7F2A4A-0026-44D9-A479-EE4EC7F8EAA2}" type="presParOf" srcId="{375C6402-4204-4F43-8A05-8651B6D75202}" destId="{A1F82811-4C62-4CD3-9D58-7C2700120AA1}" srcOrd="0" destOrd="0" presId="urn:microsoft.com/office/officeart/2005/8/layout/orgChart1"/>
    <dgm:cxn modelId="{19B07CB9-BB2B-40DC-9A68-37114AE1A9B0}" type="presParOf" srcId="{375C6402-4204-4F43-8A05-8651B6D75202}" destId="{0F3CBAC5-B31E-4690-9687-DE61E4603AFB}" srcOrd="1" destOrd="0" presId="urn:microsoft.com/office/officeart/2005/8/layout/orgChart1"/>
    <dgm:cxn modelId="{38347C26-B36D-4475-9608-9D9B5E48913C}" type="presParOf" srcId="{2DD11246-7103-41A2-A1A6-99C4CBEFF2CD}" destId="{451C537E-9E08-4D5A-8A42-1ACCA3B85A87}" srcOrd="1" destOrd="0" presId="urn:microsoft.com/office/officeart/2005/8/layout/orgChart1"/>
    <dgm:cxn modelId="{C1ED0C67-B483-4B4F-82B6-6B7E177C9683}" type="presParOf" srcId="{2DD11246-7103-41A2-A1A6-99C4CBEFF2CD}" destId="{123C4EAC-D354-4EA4-8E51-D074F7D160AD}" srcOrd="2" destOrd="0" presId="urn:microsoft.com/office/officeart/2005/8/layout/orgChart1"/>
    <dgm:cxn modelId="{169A941F-ACE4-4071-8200-C1CDD3E80B08}" type="presParOf" srcId="{BBEE6B83-1B8E-4630-88A9-28C7463A7095}" destId="{68A72303-82E9-41BE-A1BC-E0A82AC30114}" srcOrd="2" destOrd="0" presId="urn:microsoft.com/office/officeart/2005/8/layout/orgChar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B5E3E0-FE4D-4243-B65C-699AAFA81F98}" type="doc">
      <dgm:prSet loTypeId="urn:microsoft.com/office/officeart/2005/8/layout/cycle4" loCatId="matrix" qsTypeId="urn:microsoft.com/office/officeart/2005/8/quickstyle/simple1" qsCatId="simple" csTypeId="urn:microsoft.com/office/officeart/2005/8/colors/colorful1" csCatId="colorful" phldr="1"/>
      <dgm:spPr/>
      <dgm:t>
        <a:bodyPr/>
        <a:lstStyle/>
        <a:p>
          <a:endParaRPr lang="en-US"/>
        </a:p>
      </dgm:t>
    </dgm:pt>
    <dgm:pt modelId="{E1F7AD4A-E39E-438D-A3E5-E12876EB15BC}">
      <dgm:prSet phldrT="[文本]" custT="1"/>
      <dgm:spPr/>
      <dgm:t>
        <a:bodyPr/>
        <a:lstStyle/>
        <a:p>
          <a:r>
            <a:rPr lang="zh-CN" altLang="en-US" sz="4000" b="1" dirty="0">
              <a:latin typeface="微软雅黑" panose="020B0503020204020204" pitchFamily="34" charset="-122"/>
              <a:ea typeface="微软雅黑" panose="020B0503020204020204" pitchFamily="34" charset="-122"/>
              <a:cs typeface="Times New Roman" panose="02020603050405020304" pitchFamily="18" charset="0"/>
            </a:rPr>
            <a:t>信息</a:t>
          </a:r>
          <a:endParaRPr lang="en-US" sz="4000" b="1" dirty="0">
            <a:latin typeface="微软雅黑" panose="020B0503020204020204" pitchFamily="34" charset="-122"/>
            <a:ea typeface="微软雅黑" panose="020B0503020204020204" pitchFamily="34" charset="-122"/>
            <a:cs typeface="Times New Roman" panose="02020603050405020304" pitchFamily="18" charset="0"/>
          </a:endParaRPr>
        </a:p>
      </dgm:t>
    </dgm:pt>
    <dgm:pt modelId="{085CB274-893E-4E8D-AC5F-EEAE806F581D}" cxnId="{0A5777EC-B7CD-4EB4-A50C-A07EF9F8DEC2}" type="parTrans">
      <dgm:prSet/>
      <dgm:spPr/>
      <dgm:t>
        <a:bodyPr/>
        <a:lstStyle/>
        <a:p>
          <a:endParaRPr lang="en-US" sz="2400">
            <a:latin typeface="Times New Roman" panose="02020603050405020304" pitchFamily="18" charset="0"/>
            <a:ea typeface="黑体" panose="02010600030101010101" pitchFamily="49" charset="-122"/>
            <a:cs typeface="Times New Roman" panose="02020603050405020304" pitchFamily="18" charset="0"/>
          </a:endParaRPr>
        </a:p>
      </dgm:t>
    </dgm:pt>
    <dgm:pt modelId="{C8BCBCB9-B4C2-4788-9000-294A6EE6CA67}" cxnId="{0A5777EC-B7CD-4EB4-A50C-A07EF9F8DEC2}" type="sibTrans">
      <dgm:prSet/>
      <dgm:spPr/>
      <dgm:t>
        <a:bodyPr/>
        <a:lstStyle/>
        <a:p>
          <a:endParaRPr lang="en-US" sz="2400">
            <a:latin typeface="Times New Roman" panose="02020603050405020304" pitchFamily="18" charset="0"/>
            <a:ea typeface="黑体" panose="02010600030101010101" pitchFamily="49" charset="-122"/>
            <a:cs typeface="Times New Roman" panose="02020603050405020304" pitchFamily="18" charset="0"/>
          </a:endParaRPr>
        </a:p>
      </dgm:t>
    </dgm:pt>
    <dgm:pt modelId="{5078A566-9DD4-4251-9673-C6F2B3125FC8}">
      <dgm:prSet phldrT="[文本]" custT="1"/>
      <dgm:spPr/>
      <dgm:t>
        <a:bodyPr/>
        <a:lstStyle/>
        <a:p>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超级</a:t>
          </a: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CPU</a:t>
          </a:r>
          <a:endParaRPr lang="en-US" sz="1800" b="1" dirty="0">
            <a:latin typeface="微软雅黑" panose="020B0503020204020204" pitchFamily="34" charset="-122"/>
            <a:ea typeface="微软雅黑" panose="020B0503020204020204" pitchFamily="34" charset="-122"/>
            <a:cs typeface="Times New Roman" panose="02020603050405020304" pitchFamily="18" charset="0"/>
          </a:endParaRPr>
        </a:p>
      </dgm:t>
    </dgm:pt>
    <dgm:pt modelId="{FA99DC96-3FD2-4A2A-932A-AD86DA450055}" cxnId="{C069429D-0B67-4B5C-89D6-DB52DC2B1FF6}" type="parTrans">
      <dgm:prSet/>
      <dgm:spPr/>
      <dgm:t>
        <a:bodyPr/>
        <a:lstStyle/>
        <a:p>
          <a:endParaRPr lang="en-US" sz="2400">
            <a:latin typeface="Times New Roman" panose="02020603050405020304" pitchFamily="18" charset="0"/>
            <a:ea typeface="黑体" panose="02010600030101010101" pitchFamily="49" charset="-122"/>
            <a:cs typeface="Times New Roman" panose="02020603050405020304" pitchFamily="18" charset="0"/>
          </a:endParaRPr>
        </a:p>
      </dgm:t>
    </dgm:pt>
    <dgm:pt modelId="{D8D2F5F8-74A0-417D-BF9D-64C45BD9A0B9}" cxnId="{C069429D-0B67-4B5C-89D6-DB52DC2B1FF6}" type="sibTrans">
      <dgm:prSet/>
      <dgm:spPr/>
      <dgm:t>
        <a:bodyPr/>
        <a:lstStyle/>
        <a:p>
          <a:endParaRPr lang="en-US" sz="2400">
            <a:latin typeface="Times New Roman" panose="02020603050405020304" pitchFamily="18" charset="0"/>
            <a:ea typeface="黑体" panose="02010600030101010101" pitchFamily="49" charset="-122"/>
            <a:cs typeface="Times New Roman" panose="02020603050405020304" pitchFamily="18" charset="0"/>
          </a:endParaRPr>
        </a:p>
      </dgm:t>
    </dgm:pt>
    <dgm:pt modelId="{EE24CBC0-82C6-4AFC-9614-FACEA0D58138}">
      <dgm:prSet phldrT="[文本]" custT="1"/>
      <dgm:spPr/>
      <dgm:t>
        <a:bodyPr/>
        <a:lstStyle/>
        <a:p>
          <a:r>
            <a:rPr lang="zh-CN" altLang="en-US" sz="4000" b="1" dirty="0">
              <a:latin typeface="微软雅黑" panose="020B0503020204020204" pitchFamily="34" charset="-122"/>
              <a:ea typeface="微软雅黑" panose="020B0503020204020204" pitchFamily="34" charset="-122"/>
              <a:cs typeface="Times New Roman" panose="02020603050405020304" pitchFamily="18" charset="0"/>
            </a:rPr>
            <a:t>能源</a:t>
          </a:r>
          <a:endParaRPr lang="en-US" sz="4000" b="1" dirty="0">
            <a:latin typeface="微软雅黑" panose="020B0503020204020204" pitchFamily="34" charset="-122"/>
            <a:ea typeface="微软雅黑" panose="020B0503020204020204" pitchFamily="34" charset="-122"/>
            <a:cs typeface="Times New Roman" panose="02020603050405020304" pitchFamily="18" charset="0"/>
          </a:endParaRPr>
        </a:p>
      </dgm:t>
    </dgm:pt>
    <dgm:pt modelId="{BFAC99D2-A018-4ADA-A309-ADEA73FF385C}" cxnId="{76F2144B-AFCB-4D1D-B823-5C7700ED74CC}" type="parTrans">
      <dgm:prSet/>
      <dgm:spPr/>
      <dgm:t>
        <a:bodyPr/>
        <a:lstStyle/>
        <a:p>
          <a:endParaRPr lang="en-US" sz="2400">
            <a:latin typeface="Times New Roman" panose="02020603050405020304" pitchFamily="18" charset="0"/>
            <a:ea typeface="黑体" panose="02010600030101010101" pitchFamily="49" charset="-122"/>
            <a:cs typeface="Times New Roman" panose="02020603050405020304" pitchFamily="18" charset="0"/>
          </a:endParaRPr>
        </a:p>
      </dgm:t>
    </dgm:pt>
    <dgm:pt modelId="{022F0355-37BE-46F0-863D-356FA6B0F905}" cxnId="{76F2144B-AFCB-4D1D-B823-5C7700ED74CC}" type="sibTrans">
      <dgm:prSet/>
      <dgm:spPr/>
      <dgm:t>
        <a:bodyPr/>
        <a:lstStyle/>
        <a:p>
          <a:endParaRPr lang="en-US" sz="2400">
            <a:latin typeface="Times New Roman" panose="02020603050405020304" pitchFamily="18" charset="0"/>
            <a:ea typeface="黑体" panose="02010600030101010101" pitchFamily="49" charset="-122"/>
            <a:cs typeface="Times New Roman" panose="02020603050405020304" pitchFamily="18" charset="0"/>
          </a:endParaRPr>
        </a:p>
      </dgm:t>
    </dgm:pt>
    <dgm:pt modelId="{50F27798-4D83-4DF8-9FE7-B7F781F91FA5}">
      <dgm:prSet phldrT="[文本]" custT="1"/>
      <dgm:spPr/>
      <dgm:t>
        <a:bodyPr/>
        <a:lstStyle/>
        <a:p>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锂电池</a:t>
          </a:r>
          <a:endParaRPr lang="en-US" sz="1800" b="1" dirty="0">
            <a:latin typeface="微软雅黑" panose="020B0503020204020204" pitchFamily="34" charset="-122"/>
            <a:ea typeface="微软雅黑" panose="020B0503020204020204" pitchFamily="34" charset="-122"/>
            <a:cs typeface="Times New Roman" panose="02020603050405020304" pitchFamily="18" charset="0"/>
          </a:endParaRPr>
        </a:p>
      </dgm:t>
    </dgm:pt>
    <dgm:pt modelId="{E0E51BD4-1923-4877-B0ED-A67FD30547E0}" cxnId="{0A9564BA-5CF2-4D9A-AD64-4E22D4A3851E}" type="parTrans">
      <dgm:prSet/>
      <dgm:spPr/>
      <dgm:t>
        <a:bodyPr/>
        <a:lstStyle/>
        <a:p>
          <a:endParaRPr lang="en-US" sz="2400">
            <a:latin typeface="Times New Roman" panose="02020603050405020304" pitchFamily="18" charset="0"/>
            <a:ea typeface="黑体" panose="02010600030101010101" pitchFamily="49" charset="-122"/>
            <a:cs typeface="Times New Roman" panose="02020603050405020304" pitchFamily="18" charset="0"/>
          </a:endParaRPr>
        </a:p>
      </dgm:t>
    </dgm:pt>
    <dgm:pt modelId="{2A353CA0-22B2-497E-BDBC-C1283CD9DCEB}" cxnId="{0A9564BA-5CF2-4D9A-AD64-4E22D4A3851E}" type="sibTrans">
      <dgm:prSet/>
      <dgm:spPr/>
      <dgm:t>
        <a:bodyPr/>
        <a:lstStyle/>
        <a:p>
          <a:endParaRPr lang="en-US" sz="2400">
            <a:latin typeface="Times New Roman" panose="02020603050405020304" pitchFamily="18" charset="0"/>
            <a:ea typeface="黑体" panose="02010600030101010101" pitchFamily="49" charset="-122"/>
            <a:cs typeface="Times New Roman" panose="02020603050405020304" pitchFamily="18" charset="0"/>
          </a:endParaRPr>
        </a:p>
      </dgm:t>
    </dgm:pt>
    <dgm:pt modelId="{843B1BF3-B7A0-4EB3-8D52-E0880F64559F}">
      <dgm:prSet phldrT="[文本]" custT="1"/>
      <dgm:spPr/>
      <dgm:t>
        <a:bodyPr/>
        <a:lstStyle/>
        <a:p>
          <a:r>
            <a:rPr lang="zh-CN" altLang="en-US" sz="4000" b="1" dirty="0">
              <a:latin typeface="微软雅黑" panose="020B0503020204020204" pitchFamily="34" charset="-122"/>
              <a:ea typeface="微软雅黑" panose="020B0503020204020204" pitchFamily="34" charset="-122"/>
              <a:cs typeface="Times New Roman" panose="02020603050405020304" pitchFamily="18" charset="0"/>
            </a:rPr>
            <a:t>生物</a:t>
          </a:r>
          <a:endParaRPr lang="en-US" sz="4000" b="1" dirty="0">
            <a:latin typeface="微软雅黑" panose="020B0503020204020204" pitchFamily="34" charset="-122"/>
            <a:ea typeface="微软雅黑" panose="020B0503020204020204" pitchFamily="34" charset="-122"/>
            <a:cs typeface="Times New Roman" panose="02020603050405020304" pitchFamily="18" charset="0"/>
          </a:endParaRPr>
        </a:p>
      </dgm:t>
    </dgm:pt>
    <dgm:pt modelId="{016339B2-1E44-4DB8-9B84-DC525588A06E}" cxnId="{2B79D757-4450-4721-B8AA-AC4B3C760E05}" type="parTrans">
      <dgm:prSet/>
      <dgm:spPr/>
      <dgm:t>
        <a:bodyPr/>
        <a:lstStyle/>
        <a:p>
          <a:endParaRPr lang="en-US" sz="2400">
            <a:latin typeface="Times New Roman" panose="02020603050405020304" pitchFamily="18" charset="0"/>
            <a:ea typeface="黑体" panose="02010600030101010101" pitchFamily="49" charset="-122"/>
            <a:cs typeface="Times New Roman" panose="02020603050405020304" pitchFamily="18" charset="0"/>
          </a:endParaRPr>
        </a:p>
      </dgm:t>
    </dgm:pt>
    <dgm:pt modelId="{A12B81AB-38B9-41CA-B50C-8992B4C83271}" cxnId="{2B79D757-4450-4721-B8AA-AC4B3C760E05}" type="sibTrans">
      <dgm:prSet/>
      <dgm:spPr/>
      <dgm:t>
        <a:bodyPr/>
        <a:lstStyle/>
        <a:p>
          <a:endParaRPr lang="en-US" sz="2400">
            <a:latin typeface="Times New Roman" panose="02020603050405020304" pitchFamily="18" charset="0"/>
            <a:ea typeface="黑体" panose="02010600030101010101" pitchFamily="49" charset="-122"/>
            <a:cs typeface="Times New Roman" panose="02020603050405020304" pitchFamily="18" charset="0"/>
          </a:endParaRPr>
        </a:p>
      </dgm:t>
    </dgm:pt>
    <dgm:pt modelId="{BF914819-BEB1-45DD-A433-DF3804C5E05F}">
      <dgm:prSet phldrT="[文本]" custT="1"/>
      <dgm:spPr/>
      <dgm:t>
        <a:bodyPr/>
        <a:lstStyle/>
        <a:p>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生物传感器</a:t>
          </a:r>
          <a:endParaRPr lang="en-US" sz="1800" b="1" dirty="0">
            <a:latin typeface="微软雅黑" panose="020B0503020204020204" pitchFamily="34" charset="-122"/>
            <a:ea typeface="微软雅黑" panose="020B0503020204020204" pitchFamily="34" charset="-122"/>
            <a:cs typeface="Times New Roman" panose="02020603050405020304" pitchFamily="18" charset="0"/>
          </a:endParaRPr>
        </a:p>
      </dgm:t>
    </dgm:pt>
    <dgm:pt modelId="{AFECC9E9-8F5B-44CF-84D7-706B26F9A1C1}" cxnId="{49AFF580-0514-48E0-8B51-4A873DD74370}" type="parTrans">
      <dgm:prSet/>
      <dgm:spPr/>
      <dgm:t>
        <a:bodyPr/>
        <a:lstStyle/>
        <a:p>
          <a:endParaRPr lang="en-US" sz="2400">
            <a:latin typeface="Times New Roman" panose="02020603050405020304" pitchFamily="18" charset="0"/>
            <a:ea typeface="黑体" panose="02010600030101010101" pitchFamily="49" charset="-122"/>
            <a:cs typeface="Times New Roman" panose="02020603050405020304" pitchFamily="18" charset="0"/>
          </a:endParaRPr>
        </a:p>
      </dgm:t>
    </dgm:pt>
    <dgm:pt modelId="{E782AC78-35F1-48CB-9066-0C8735E15279}" cxnId="{49AFF580-0514-48E0-8B51-4A873DD74370}" type="sibTrans">
      <dgm:prSet/>
      <dgm:spPr/>
      <dgm:t>
        <a:bodyPr/>
        <a:lstStyle/>
        <a:p>
          <a:endParaRPr lang="en-US" sz="2400">
            <a:latin typeface="Times New Roman" panose="02020603050405020304" pitchFamily="18" charset="0"/>
            <a:ea typeface="黑体" panose="02010600030101010101" pitchFamily="49" charset="-122"/>
            <a:cs typeface="Times New Roman" panose="02020603050405020304" pitchFamily="18" charset="0"/>
          </a:endParaRPr>
        </a:p>
      </dgm:t>
    </dgm:pt>
    <dgm:pt modelId="{36CCC8CF-F502-4307-A50F-E8129D3D5593}">
      <dgm:prSet phldrT="[文本]" custT="1"/>
      <dgm:spPr/>
      <dgm:t>
        <a:bodyPr/>
        <a:lstStyle/>
        <a:p>
          <a:r>
            <a:rPr lang="zh-CN" altLang="en-US" sz="4400"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sz="4400" b="1" dirty="0">
            <a:latin typeface="微软雅黑" panose="020B0503020204020204" pitchFamily="34" charset="-122"/>
            <a:ea typeface="微软雅黑" panose="020B0503020204020204" pitchFamily="34" charset="-122"/>
            <a:cs typeface="Times New Roman" panose="02020603050405020304" pitchFamily="18" charset="0"/>
          </a:endParaRPr>
        </a:p>
      </dgm:t>
    </dgm:pt>
    <dgm:pt modelId="{2D1F0802-0027-4B5E-BE7A-633408FE82C9}" cxnId="{E603D2F3-9D22-4724-8AEF-B14FC47CD9A5}" type="parTrans">
      <dgm:prSet/>
      <dgm:spPr/>
      <dgm:t>
        <a:bodyPr/>
        <a:lstStyle/>
        <a:p>
          <a:endParaRPr lang="en-US" sz="2400">
            <a:latin typeface="Times New Roman" panose="02020603050405020304" pitchFamily="18" charset="0"/>
            <a:ea typeface="黑体" panose="02010600030101010101" pitchFamily="49" charset="-122"/>
            <a:cs typeface="Times New Roman" panose="02020603050405020304" pitchFamily="18" charset="0"/>
          </a:endParaRPr>
        </a:p>
      </dgm:t>
    </dgm:pt>
    <dgm:pt modelId="{09E7F80A-74CE-4118-B3DF-6E01FA31B2BB}" cxnId="{E603D2F3-9D22-4724-8AEF-B14FC47CD9A5}" type="sibTrans">
      <dgm:prSet/>
      <dgm:spPr/>
      <dgm:t>
        <a:bodyPr/>
        <a:lstStyle/>
        <a:p>
          <a:endParaRPr lang="en-US" sz="2400">
            <a:latin typeface="Times New Roman" panose="02020603050405020304" pitchFamily="18" charset="0"/>
            <a:ea typeface="黑体" panose="02010600030101010101" pitchFamily="49" charset="-122"/>
            <a:cs typeface="Times New Roman" panose="02020603050405020304" pitchFamily="18" charset="0"/>
          </a:endParaRPr>
        </a:p>
      </dgm:t>
    </dgm:pt>
    <dgm:pt modelId="{CB6B3221-8B4A-41C3-8CB6-F59D935BEB96}">
      <dgm:prSet phldrT="[文本]" custT="1"/>
      <dgm:spPr/>
      <dgm:t>
        <a:bodyPr/>
        <a:lstStyle/>
        <a:p>
          <a:r>
            <a:rPr lang="en-US" sz="1800" b="1" dirty="0">
              <a:latin typeface="微软雅黑" panose="020B0503020204020204" pitchFamily="34" charset="-122"/>
              <a:ea typeface="微软雅黑" panose="020B0503020204020204" pitchFamily="34" charset="-122"/>
              <a:cs typeface="Times New Roman" panose="02020603050405020304" pitchFamily="18" charset="0"/>
            </a:rPr>
            <a:t>…</a:t>
          </a:r>
        </a:p>
      </dgm:t>
    </dgm:pt>
    <dgm:pt modelId="{5E10E1E3-C735-4502-B45A-4C0D93C861C3}" cxnId="{F0CB480E-4E7B-4466-95B4-D13CC61F9FDA}" type="parTrans">
      <dgm:prSet/>
      <dgm:spPr/>
      <dgm:t>
        <a:bodyPr/>
        <a:lstStyle/>
        <a:p>
          <a:endParaRPr lang="en-US" sz="2400">
            <a:latin typeface="Times New Roman" panose="02020603050405020304" pitchFamily="18" charset="0"/>
            <a:ea typeface="黑体" panose="02010600030101010101" pitchFamily="49" charset="-122"/>
            <a:cs typeface="Times New Roman" panose="02020603050405020304" pitchFamily="18" charset="0"/>
          </a:endParaRPr>
        </a:p>
      </dgm:t>
    </dgm:pt>
    <dgm:pt modelId="{0BEA7E9D-6344-4AE6-B670-31AEB8A4598C}" cxnId="{F0CB480E-4E7B-4466-95B4-D13CC61F9FDA}" type="sibTrans">
      <dgm:prSet/>
      <dgm:spPr/>
      <dgm:t>
        <a:bodyPr/>
        <a:lstStyle/>
        <a:p>
          <a:endParaRPr lang="en-US" sz="2400">
            <a:latin typeface="Times New Roman" panose="02020603050405020304" pitchFamily="18" charset="0"/>
            <a:ea typeface="黑体" panose="02010600030101010101" pitchFamily="49" charset="-122"/>
            <a:cs typeface="Times New Roman" panose="02020603050405020304" pitchFamily="18" charset="0"/>
          </a:endParaRPr>
        </a:p>
      </dgm:t>
    </dgm:pt>
    <dgm:pt modelId="{A272BEED-2F0B-4A0F-8F89-ECD4D46D789E}">
      <dgm:prSet phldrT="[文本]" custT="1"/>
      <dgm:spPr/>
      <dgm:t>
        <a:bodyPr/>
        <a:lstStyle/>
        <a:p>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光电探测器</a:t>
          </a:r>
          <a:endParaRPr lang="en-US" sz="1800" b="1" dirty="0">
            <a:latin typeface="微软雅黑" panose="020B0503020204020204" pitchFamily="34" charset="-122"/>
            <a:ea typeface="微软雅黑" panose="020B0503020204020204" pitchFamily="34" charset="-122"/>
            <a:cs typeface="Times New Roman" panose="02020603050405020304" pitchFamily="18" charset="0"/>
          </a:endParaRPr>
        </a:p>
      </dgm:t>
    </dgm:pt>
    <dgm:pt modelId="{6D7B7CF2-DEC2-4667-88D6-DF8E736D24F2}" cxnId="{E581C031-EB43-4608-A649-BEE0EE40A71F}" type="parTrans">
      <dgm:prSet/>
      <dgm:spPr/>
      <dgm:t>
        <a:bodyPr/>
        <a:lstStyle/>
        <a:p>
          <a:endParaRPr lang="en-US" sz="2400">
            <a:latin typeface="Times New Roman" panose="02020603050405020304" pitchFamily="18" charset="0"/>
            <a:ea typeface="黑体" panose="02010600030101010101" pitchFamily="49" charset="-122"/>
            <a:cs typeface="Times New Roman" panose="02020603050405020304" pitchFamily="18" charset="0"/>
          </a:endParaRPr>
        </a:p>
      </dgm:t>
    </dgm:pt>
    <dgm:pt modelId="{4E458A45-E434-4C96-BC0C-FCE91E3A1202}" cxnId="{E581C031-EB43-4608-A649-BEE0EE40A71F}" type="sibTrans">
      <dgm:prSet/>
      <dgm:spPr/>
      <dgm:t>
        <a:bodyPr/>
        <a:lstStyle/>
        <a:p>
          <a:endParaRPr lang="en-US" sz="2400">
            <a:latin typeface="Times New Roman" panose="02020603050405020304" pitchFamily="18" charset="0"/>
            <a:ea typeface="黑体" panose="02010600030101010101" pitchFamily="49" charset="-122"/>
            <a:cs typeface="Times New Roman" panose="02020603050405020304" pitchFamily="18" charset="0"/>
          </a:endParaRPr>
        </a:p>
      </dgm:t>
    </dgm:pt>
    <dgm:pt modelId="{EFC5BD1B-024C-4DCC-A4F9-9C3CDD7B6597}">
      <dgm:prSet phldrT="[文本]" custT="1"/>
      <dgm:spPr/>
      <dgm:t>
        <a:bodyPr/>
        <a:lstStyle/>
        <a:p>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超级电容</a:t>
          </a:r>
          <a:endParaRPr lang="en-US" sz="1800" b="1" dirty="0">
            <a:latin typeface="微软雅黑" panose="020B0503020204020204" pitchFamily="34" charset="-122"/>
            <a:ea typeface="微软雅黑" panose="020B0503020204020204" pitchFamily="34" charset="-122"/>
            <a:cs typeface="Times New Roman" panose="02020603050405020304" pitchFamily="18" charset="0"/>
          </a:endParaRPr>
        </a:p>
      </dgm:t>
    </dgm:pt>
    <dgm:pt modelId="{F844DEC5-6A04-4804-B429-88F54DFD33C7}" cxnId="{47298CDC-D6F3-479B-9A6A-59A451D3AB51}" type="parTrans">
      <dgm:prSet/>
      <dgm:spPr/>
      <dgm:t>
        <a:bodyPr/>
        <a:lstStyle/>
        <a:p>
          <a:endParaRPr lang="en-US" sz="2400">
            <a:latin typeface="Times New Roman" panose="02020603050405020304" pitchFamily="18" charset="0"/>
            <a:ea typeface="黑体" panose="02010600030101010101" pitchFamily="49" charset="-122"/>
            <a:cs typeface="Times New Roman" panose="02020603050405020304" pitchFamily="18" charset="0"/>
          </a:endParaRPr>
        </a:p>
      </dgm:t>
    </dgm:pt>
    <dgm:pt modelId="{6905D35D-FD41-4766-9090-055BFF7EF851}" cxnId="{47298CDC-D6F3-479B-9A6A-59A451D3AB51}" type="sibTrans">
      <dgm:prSet/>
      <dgm:spPr/>
      <dgm:t>
        <a:bodyPr/>
        <a:lstStyle/>
        <a:p>
          <a:endParaRPr lang="en-US" sz="2400">
            <a:latin typeface="Times New Roman" panose="02020603050405020304" pitchFamily="18" charset="0"/>
            <a:ea typeface="黑体" panose="02010600030101010101" pitchFamily="49" charset="-122"/>
            <a:cs typeface="Times New Roman" panose="02020603050405020304" pitchFamily="18" charset="0"/>
          </a:endParaRPr>
        </a:p>
      </dgm:t>
    </dgm:pt>
    <dgm:pt modelId="{6C1125D6-A630-473E-935F-6BF98628424A}">
      <dgm:prSet phldrT="[文本]" custT="1"/>
      <dgm:spPr/>
      <dgm:t>
        <a:bodyPr/>
        <a:lstStyle/>
        <a:p>
          <a:r>
            <a:rPr lang="zh-CN" altLang="en-US" sz="1800" b="1" i="0" dirty="0">
              <a:latin typeface="微软雅黑" panose="020B0503020204020204" pitchFamily="34" charset="-122"/>
              <a:ea typeface="微软雅黑" panose="020B0503020204020204" pitchFamily="34" charset="-122"/>
              <a:cs typeface="Times New Roman" panose="02020603050405020304" pitchFamily="18" charset="0"/>
            </a:rPr>
            <a:t>基因测序</a:t>
          </a:r>
          <a:endParaRPr lang="en-US" sz="1800" b="1" dirty="0">
            <a:latin typeface="微软雅黑" panose="020B0503020204020204" pitchFamily="34" charset="-122"/>
            <a:ea typeface="微软雅黑" panose="020B0503020204020204" pitchFamily="34" charset="-122"/>
            <a:cs typeface="Times New Roman" panose="02020603050405020304" pitchFamily="18" charset="0"/>
          </a:endParaRPr>
        </a:p>
      </dgm:t>
    </dgm:pt>
    <dgm:pt modelId="{343720FC-23F5-4034-8AA8-F053DFB3ADC4}" cxnId="{8D8466D2-52CF-4013-987E-AAC1BF99083A}" type="parTrans">
      <dgm:prSet/>
      <dgm:spPr/>
      <dgm:t>
        <a:bodyPr/>
        <a:lstStyle/>
        <a:p>
          <a:endParaRPr lang="en-US" sz="2400">
            <a:latin typeface="Times New Roman" panose="02020603050405020304" pitchFamily="18" charset="0"/>
            <a:ea typeface="黑体" panose="02010600030101010101" pitchFamily="49" charset="-122"/>
            <a:cs typeface="Times New Roman" panose="02020603050405020304" pitchFamily="18" charset="0"/>
          </a:endParaRPr>
        </a:p>
      </dgm:t>
    </dgm:pt>
    <dgm:pt modelId="{2027484D-F117-4CFE-849D-E90DBB539EFB}" cxnId="{8D8466D2-52CF-4013-987E-AAC1BF99083A}" type="sibTrans">
      <dgm:prSet/>
      <dgm:spPr/>
      <dgm:t>
        <a:bodyPr/>
        <a:lstStyle/>
        <a:p>
          <a:endParaRPr lang="en-US" sz="2400">
            <a:latin typeface="Times New Roman" panose="02020603050405020304" pitchFamily="18" charset="0"/>
            <a:ea typeface="黑体" panose="02010600030101010101" pitchFamily="49" charset="-122"/>
            <a:cs typeface="Times New Roman" panose="02020603050405020304" pitchFamily="18" charset="0"/>
          </a:endParaRPr>
        </a:p>
      </dgm:t>
    </dgm:pt>
    <dgm:pt modelId="{EDF7C737-58F7-4C67-8389-74708BF8683E}">
      <dgm:prSet phldrT="[文本]" custT="1"/>
      <dgm:spPr/>
      <dgm:t>
        <a:bodyPr/>
        <a:lstStyle/>
        <a:p>
          <a:r>
            <a:rPr lang="en-US" sz="1800" b="1" dirty="0">
              <a:latin typeface="微软雅黑" panose="020B0503020204020204" pitchFamily="34" charset="-122"/>
              <a:ea typeface="微软雅黑" panose="020B0503020204020204" pitchFamily="34" charset="-122"/>
              <a:cs typeface="Times New Roman" panose="02020603050405020304" pitchFamily="18" charset="0"/>
            </a:rPr>
            <a:t>…</a:t>
          </a:r>
        </a:p>
      </dgm:t>
    </dgm:pt>
    <dgm:pt modelId="{6ADA44E1-244B-48D6-8C27-10FFA6C313AC}" cxnId="{975D3E58-FDCF-4126-8E22-92AE1F836BB9}" type="parTrans">
      <dgm:prSet/>
      <dgm:spPr/>
      <dgm:t>
        <a:bodyPr/>
        <a:lstStyle/>
        <a:p>
          <a:endParaRPr lang="en-US" sz="2400">
            <a:latin typeface="Times New Roman" panose="02020603050405020304" pitchFamily="18" charset="0"/>
            <a:ea typeface="黑体" panose="02010600030101010101" pitchFamily="49" charset="-122"/>
            <a:cs typeface="Times New Roman" panose="02020603050405020304" pitchFamily="18" charset="0"/>
          </a:endParaRPr>
        </a:p>
      </dgm:t>
    </dgm:pt>
    <dgm:pt modelId="{0B5F3194-2D12-491D-904E-7AFB22299BEE}" cxnId="{975D3E58-FDCF-4126-8E22-92AE1F836BB9}" type="sibTrans">
      <dgm:prSet/>
      <dgm:spPr/>
      <dgm:t>
        <a:bodyPr/>
        <a:lstStyle/>
        <a:p>
          <a:endParaRPr lang="en-US" sz="2400">
            <a:latin typeface="Times New Roman" panose="02020603050405020304" pitchFamily="18" charset="0"/>
            <a:ea typeface="黑体" panose="02010600030101010101" pitchFamily="49" charset="-122"/>
            <a:cs typeface="Times New Roman" panose="02020603050405020304" pitchFamily="18" charset="0"/>
          </a:endParaRPr>
        </a:p>
      </dgm:t>
    </dgm:pt>
    <dgm:pt modelId="{E737EC35-10BE-47DF-9C15-366F1938311C}">
      <dgm:prSet phldrT="[文本]" custT="1"/>
      <dgm:spPr/>
      <dgm:t>
        <a:bodyPr/>
        <a:lstStyle/>
        <a:p>
          <a:r>
            <a:rPr lang="en-US" sz="1800" b="1" dirty="0">
              <a:latin typeface="微软雅黑" panose="020B0503020204020204" pitchFamily="34" charset="-122"/>
              <a:ea typeface="微软雅黑" panose="020B0503020204020204" pitchFamily="34" charset="-122"/>
              <a:cs typeface="Times New Roman" panose="02020603050405020304" pitchFamily="18" charset="0"/>
            </a:rPr>
            <a:t>…</a:t>
          </a:r>
        </a:p>
      </dgm:t>
    </dgm:pt>
    <dgm:pt modelId="{FE32D5FE-921A-4E1C-8503-5609B8C23739}" cxnId="{9D214276-9B21-4071-BF79-299A674A4A3F}" type="parTrans">
      <dgm:prSet/>
      <dgm:spPr/>
      <dgm:t>
        <a:bodyPr/>
        <a:lstStyle/>
        <a:p>
          <a:endParaRPr lang="en-US" sz="2400">
            <a:latin typeface="Times New Roman" panose="02020603050405020304" pitchFamily="18" charset="0"/>
            <a:ea typeface="黑体" panose="02010600030101010101" pitchFamily="49" charset="-122"/>
            <a:cs typeface="Times New Roman" panose="02020603050405020304" pitchFamily="18" charset="0"/>
          </a:endParaRPr>
        </a:p>
      </dgm:t>
    </dgm:pt>
    <dgm:pt modelId="{49115637-AE7F-4293-9B75-0A50162EFB1E}" cxnId="{9D214276-9B21-4071-BF79-299A674A4A3F}" type="sibTrans">
      <dgm:prSet/>
      <dgm:spPr/>
      <dgm:t>
        <a:bodyPr/>
        <a:lstStyle/>
        <a:p>
          <a:endParaRPr lang="en-US" sz="2400">
            <a:latin typeface="Times New Roman" panose="02020603050405020304" pitchFamily="18" charset="0"/>
            <a:ea typeface="黑体" panose="02010600030101010101" pitchFamily="49" charset="-122"/>
            <a:cs typeface="Times New Roman" panose="02020603050405020304" pitchFamily="18" charset="0"/>
          </a:endParaRPr>
        </a:p>
      </dgm:t>
    </dgm:pt>
    <dgm:pt modelId="{683B57B2-4CAB-4580-9024-9AF735798F9A}">
      <dgm:prSet phldrT="[文本]" custT="1"/>
      <dgm:spPr/>
      <dgm:t>
        <a:bodyPr/>
        <a:lstStyle/>
        <a:p>
          <a:r>
            <a:rPr lang="en-US" sz="1800" b="1" dirty="0">
              <a:latin typeface="微软雅黑" panose="020B0503020204020204" pitchFamily="34" charset="-122"/>
              <a:ea typeface="微软雅黑" panose="020B0503020204020204" pitchFamily="34" charset="-122"/>
              <a:cs typeface="Times New Roman" panose="02020603050405020304" pitchFamily="18" charset="0"/>
            </a:rPr>
            <a:t>…</a:t>
          </a:r>
        </a:p>
      </dgm:t>
    </dgm:pt>
    <dgm:pt modelId="{00671D42-960F-4E83-82BF-57731BAFF127}" cxnId="{24712DD0-CA5A-49AA-8B95-8CE8C9DFFE10}" type="parTrans">
      <dgm:prSet/>
      <dgm:spPr/>
      <dgm:t>
        <a:bodyPr/>
        <a:lstStyle/>
        <a:p>
          <a:endParaRPr lang="en-US" sz="2400">
            <a:latin typeface="Times New Roman" panose="02020603050405020304" pitchFamily="18" charset="0"/>
            <a:ea typeface="黑体" panose="02010600030101010101" pitchFamily="49" charset="-122"/>
            <a:cs typeface="Times New Roman" panose="02020603050405020304" pitchFamily="18" charset="0"/>
          </a:endParaRPr>
        </a:p>
      </dgm:t>
    </dgm:pt>
    <dgm:pt modelId="{5C7E6CBA-BEB6-422F-9A86-B132DA639EF3}" cxnId="{24712DD0-CA5A-49AA-8B95-8CE8C9DFFE10}" type="sibTrans">
      <dgm:prSet/>
      <dgm:spPr/>
      <dgm:t>
        <a:bodyPr/>
        <a:lstStyle/>
        <a:p>
          <a:endParaRPr lang="en-US" sz="2400">
            <a:latin typeface="Times New Roman" panose="02020603050405020304" pitchFamily="18" charset="0"/>
            <a:ea typeface="黑体" panose="02010600030101010101" pitchFamily="49" charset="-122"/>
            <a:cs typeface="Times New Roman" panose="02020603050405020304" pitchFamily="18" charset="0"/>
          </a:endParaRPr>
        </a:p>
      </dgm:t>
    </dgm:pt>
    <dgm:pt modelId="{AAD8F66F-D197-41F9-9282-4B93747D715A}" type="pres">
      <dgm:prSet presAssocID="{4BB5E3E0-FE4D-4243-B65C-699AAFA81F98}" presName="cycleMatrixDiagram" presStyleCnt="0">
        <dgm:presLayoutVars>
          <dgm:chMax val="1"/>
          <dgm:dir/>
          <dgm:animLvl val="lvl"/>
          <dgm:resizeHandles val="exact"/>
        </dgm:presLayoutVars>
      </dgm:prSet>
      <dgm:spPr/>
    </dgm:pt>
    <dgm:pt modelId="{17E0665C-6DDD-48F2-BFCB-73679F981F5F}" type="pres">
      <dgm:prSet presAssocID="{4BB5E3E0-FE4D-4243-B65C-699AAFA81F98}" presName="children" presStyleCnt="0"/>
      <dgm:spPr/>
    </dgm:pt>
    <dgm:pt modelId="{5D2DEF25-A5D7-42B0-A0CC-51DC61587AF4}" type="pres">
      <dgm:prSet presAssocID="{4BB5E3E0-FE4D-4243-B65C-699AAFA81F98}" presName="child1group" presStyleCnt="0"/>
      <dgm:spPr/>
    </dgm:pt>
    <dgm:pt modelId="{BDC3391A-8EE0-4FF4-B4AC-B6FB11D02744}" type="pres">
      <dgm:prSet presAssocID="{4BB5E3E0-FE4D-4243-B65C-699AAFA81F98}" presName="child1" presStyleLbl="bgAcc1" presStyleIdx="0" presStyleCnt="4"/>
      <dgm:spPr/>
    </dgm:pt>
    <dgm:pt modelId="{0F484D55-0E29-4B0B-A71B-ADDACA90DAC2}" type="pres">
      <dgm:prSet presAssocID="{4BB5E3E0-FE4D-4243-B65C-699AAFA81F98}" presName="child1Text" presStyleLbl="bgAcc1" presStyleIdx="0" presStyleCnt="4">
        <dgm:presLayoutVars>
          <dgm:bulletEnabled val="1"/>
        </dgm:presLayoutVars>
      </dgm:prSet>
      <dgm:spPr/>
    </dgm:pt>
    <dgm:pt modelId="{432A74D9-C646-4102-BA70-4A635B5E9257}" type="pres">
      <dgm:prSet presAssocID="{4BB5E3E0-FE4D-4243-B65C-699AAFA81F98}" presName="child2group" presStyleCnt="0"/>
      <dgm:spPr/>
    </dgm:pt>
    <dgm:pt modelId="{D61E0450-880F-4132-A260-B448C5672209}" type="pres">
      <dgm:prSet presAssocID="{4BB5E3E0-FE4D-4243-B65C-699AAFA81F98}" presName="child2" presStyleLbl="bgAcc1" presStyleIdx="1" presStyleCnt="4"/>
      <dgm:spPr/>
    </dgm:pt>
    <dgm:pt modelId="{A802B042-5F86-4594-AC54-E0999C5D61A0}" type="pres">
      <dgm:prSet presAssocID="{4BB5E3E0-FE4D-4243-B65C-699AAFA81F98}" presName="child2Text" presStyleLbl="bgAcc1" presStyleIdx="1" presStyleCnt="4">
        <dgm:presLayoutVars>
          <dgm:bulletEnabled val="1"/>
        </dgm:presLayoutVars>
      </dgm:prSet>
      <dgm:spPr/>
    </dgm:pt>
    <dgm:pt modelId="{5A5CD233-41F0-41E7-8BF0-64BE9EC15CFA}" type="pres">
      <dgm:prSet presAssocID="{4BB5E3E0-FE4D-4243-B65C-699AAFA81F98}" presName="child3group" presStyleCnt="0"/>
      <dgm:spPr/>
    </dgm:pt>
    <dgm:pt modelId="{3536545D-A97F-4754-9AF4-A9045D07E6B1}" type="pres">
      <dgm:prSet presAssocID="{4BB5E3E0-FE4D-4243-B65C-699AAFA81F98}" presName="child3" presStyleLbl="bgAcc1" presStyleIdx="2" presStyleCnt="4"/>
      <dgm:spPr/>
    </dgm:pt>
    <dgm:pt modelId="{87B1D881-56A6-46A2-8043-50C927B16EC6}" type="pres">
      <dgm:prSet presAssocID="{4BB5E3E0-FE4D-4243-B65C-699AAFA81F98}" presName="child3Text" presStyleLbl="bgAcc1" presStyleIdx="2" presStyleCnt="4">
        <dgm:presLayoutVars>
          <dgm:bulletEnabled val="1"/>
        </dgm:presLayoutVars>
      </dgm:prSet>
      <dgm:spPr/>
    </dgm:pt>
    <dgm:pt modelId="{CF330F9D-4CCA-43E2-B7CB-E6154B36F7D6}" type="pres">
      <dgm:prSet presAssocID="{4BB5E3E0-FE4D-4243-B65C-699AAFA81F98}" presName="child4group" presStyleCnt="0"/>
      <dgm:spPr/>
    </dgm:pt>
    <dgm:pt modelId="{0A5F5DEE-E3FA-4769-85E9-5A06FC7922F9}" type="pres">
      <dgm:prSet presAssocID="{4BB5E3E0-FE4D-4243-B65C-699AAFA81F98}" presName="child4" presStyleLbl="bgAcc1" presStyleIdx="3" presStyleCnt="4"/>
      <dgm:spPr/>
    </dgm:pt>
    <dgm:pt modelId="{08EE9C86-E46F-41C5-9AF5-52BB3832CD16}" type="pres">
      <dgm:prSet presAssocID="{4BB5E3E0-FE4D-4243-B65C-699AAFA81F98}" presName="child4Text" presStyleLbl="bgAcc1" presStyleIdx="3" presStyleCnt="4">
        <dgm:presLayoutVars>
          <dgm:bulletEnabled val="1"/>
        </dgm:presLayoutVars>
      </dgm:prSet>
      <dgm:spPr/>
    </dgm:pt>
    <dgm:pt modelId="{6C9CAD37-92C1-411A-9675-B9B14C13FFC6}" type="pres">
      <dgm:prSet presAssocID="{4BB5E3E0-FE4D-4243-B65C-699AAFA81F98}" presName="childPlaceholder" presStyleCnt="0"/>
      <dgm:spPr/>
    </dgm:pt>
    <dgm:pt modelId="{6CFAB82E-58FD-4A3E-85A1-B1F5E1B92BA6}" type="pres">
      <dgm:prSet presAssocID="{4BB5E3E0-FE4D-4243-B65C-699AAFA81F98}" presName="circle" presStyleCnt="0"/>
      <dgm:spPr/>
    </dgm:pt>
    <dgm:pt modelId="{D643071A-3674-4FC2-A5B5-1ADE4B1090D8}" type="pres">
      <dgm:prSet presAssocID="{4BB5E3E0-FE4D-4243-B65C-699AAFA81F98}" presName="quadrant1" presStyleLbl="node1" presStyleIdx="0" presStyleCnt="4">
        <dgm:presLayoutVars>
          <dgm:chMax val="1"/>
          <dgm:bulletEnabled val="1"/>
        </dgm:presLayoutVars>
      </dgm:prSet>
      <dgm:spPr/>
    </dgm:pt>
    <dgm:pt modelId="{8B7C9DA0-CB43-47CC-A34E-21A697E72752}" type="pres">
      <dgm:prSet presAssocID="{4BB5E3E0-FE4D-4243-B65C-699AAFA81F98}" presName="quadrant2" presStyleLbl="node1" presStyleIdx="1" presStyleCnt="4">
        <dgm:presLayoutVars>
          <dgm:chMax val="1"/>
          <dgm:bulletEnabled val="1"/>
        </dgm:presLayoutVars>
      </dgm:prSet>
      <dgm:spPr/>
    </dgm:pt>
    <dgm:pt modelId="{C6264C0F-F49C-4C96-96CD-A551A619D380}" type="pres">
      <dgm:prSet presAssocID="{4BB5E3E0-FE4D-4243-B65C-699AAFA81F98}" presName="quadrant3" presStyleLbl="node1" presStyleIdx="2" presStyleCnt="4">
        <dgm:presLayoutVars>
          <dgm:chMax val="1"/>
          <dgm:bulletEnabled val="1"/>
        </dgm:presLayoutVars>
      </dgm:prSet>
      <dgm:spPr/>
    </dgm:pt>
    <dgm:pt modelId="{053AF3F4-62A4-4C07-8CAA-90A60D6E6D18}" type="pres">
      <dgm:prSet presAssocID="{4BB5E3E0-FE4D-4243-B65C-699AAFA81F98}" presName="quadrant4" presStyleLbl="node1" presStyleIdx="3" presStyleCnt="4">
        <dgm:presLayoutVars>
          <dgm:chMax val="1"/>
          <dgm:bulletEnabled val="1"/>
        </dgm:presLayoutVars>
      </dgm:prSet>
      <dgm:spPr/>
    </dgm:pt>
    <dgm:pt modelId="{7E5CFCD6-008F-4BE2-AA66-FED4649C3059}" type="pres">
      <dgm:prSet presAssocID="{4BB5E3E0-FE4D-4243-B65C-699AAFA81F98}" presName="quadrantPlaceholder" presStyleCnt="0"/>
      <dgm:spPr/>
    </dgm:pt>
    <dgm:pt modelId="{BF2E704D-0B88-4A76-A6D1-DB49F751F17E}" type="pres">
      <dgm:prSet presAssocID="{4BB5E3E0-FE4D-4243-B65C-699AAFA81F98}" presName="center1" presStyleLbl="fgShp" presStyleIdx="0" presStyleCnt="2"/>
      <dgm:spPr/>
    </dgm:pt>
    <dgm:pt modelId="{D5A5E289-E64D-49C4-B7E1-1C08F6A1B186}" type="pres">
      <dgm:prSet presAssocID="{4BB5E3E0-FE4D-4243-B65C-699AAFA81F98}" presName="center2" presStyleLbl="fgShp" presStyleIdx="1" presStyleCnt="2"/>
      <dgm:spPr/>
    </dgm:pt>
  </dgm:ptLst>
  <dgm:cxnLst>
    <dgm:cxn modelId="{010B6C07-4179-4CFF-B171-6D79F09A1AFC}" type="presOf" srcId="{EFC5BD1B-024C-4DCC-A4F9-9C3CDD7B6597}" destId="{D61E0450-880F-4132-A260-B448C5672209}" srcOrd="0" destOrd="1" presId="urn:microsoft.com/office/officeart/2005/8/layout/cycle4"/>
    <dgm:cxn modelId="{5DFD6709-6AAB-4361-898C-0D6718380D9F}" type="presOf" srcId="{A272BEED-2F0B-4A0F-8F89-ECD4D46D789E}" destId="{BDC3391A-8EE0-4FF4-B4AC-B6FB11D02744}" srcOrd="0" destOrd="1" presId="urn:microsoft.com/office/officeart/2005/8/layout/cycle4"/>
    <dgm:cxn modelId="{75B5460A-A6EA-4D91-A275-BEB71AF667DC}" type="presOf" srcId="{683B57B2-4CAB-4580-9024-9AF735798F9A}" destId="{87B1D881-56A6-46A2-8043-50C927B16EC6}" srcOrd="1" destOrd="2" presId="urn:microsoft.com/office/officeart/2005/8/layout/cycle4"/>
    <dgm:cxn modelId="{F0CB480E-4E7B-4466-95B4-D13CC61F9FDA}" srcId="{36CCC8CF-F502-4307-A50F-E8129D3D5593}" destId="{CB6B3221-8B4A-41C3-8CB6-F59D935BEB96}" srcOrd="0" destOrd="0" parTransId="{5E10E1E3-C735-4502-B45A-4C0D93C861C3}" sibTransId="{0BEA7E9D-6344-4AE6-B670-31AEB8A4598C}"/>
    <dgm:cxn modelId="{082C811D-DDBC-43B5-9142-C870624BD4D7}" type="presOf" srcId="{6C1125D6-A630-473E-935F-6BF98628424A}" destId="{3536545D-A97F-4754-9AF4-A9045D07E6B1}" srcOrd="0" destOrd="1" presId="urn:microsoft.com/office/officeart/2005/8/layout/cycle4"/>
    <dgm:cxn modelId="{46190F1F-2F59-4365-89C9-136A6E9A93CA}" type="presOf" srcId="{E1F7AD4A-E39E-438D-A3E5-E12876EB15BC}" destId="{D643071A-3674-4FC2-A5B5-1ADE4B1090D8}" srcOrd="0" destOrd="0" presId="urn:microsoft.com/office/officeart/2005/8/layout/cycle4"/>
    <dgm:cxn modelId="{FBB48925-CF91-4ED1-9D8F-9296A320CB3A}" type="presOf" srcId="{50F27798-4D83-4DF8-9FE7-B7F781F91FA5}" destId="{A802B042-5F86-4594-AC54-E0999C5D61A0}" srcOrd="1" destOrd="0" presId="urn:microsoft.com/office/officeart/2005/8/layout/cycle4"/>
    <dgm:cxn modelId="{B62E6E2F-E23F-432D-8E3B-E6545675E176}" type="presOf" srcId="{5078A566-9DD4-4251-9673-C6F2B3125FC8}" destId="{0F484D55-0E29-4B0B-A71B-ADDACA90DAC2}" srcOrd="1" destOrd="0" presId="urn:microsoft.com/office/officeart/2005/8/layout/cycle4"/>
    <dgm:cxn modelId="{E581C031-EB43-4608-A649-BEE0EE40A71F}" srcId="{E1F7AD4A-E39E-438D-A3E5-E12876EB15BC}" destId="{A272BEED-2F0B-4A0F-8F89-ECD4D46D789E}" srcOrd="1" destOrd="0" parTransId="{6D7B7CF2-DEC2-4667-88D6-DF8E736D24F2}" sibTransId="{4E458A45-E434-4C96-BC0C-FCE91E3A1202}"/>
    <dgm:cxn modelId="{34171A33-1C10-4B0A-8629-A4776E9C759C}" type="presOf" srcId="{EDF7C737-58F7-4C67-8389-74708BF8683E}" destId="{BDC3391A-8EE0-4FF4-B4AC-B6FB11D02744}" srcOrd="0" destOrd="2" presId="urn:microsoft.com/office/officeart/2005/8/layout/cycle4"/>
    <dgm:cxn modelId="{629A8E5B-BA7D-496A-8CDB-E0CCBCD4CE83}" type="presOf" srcId="{CB6B3221-8B4A-41C3-8CB6-F59D935BEB96}" destId="{08EE9C86-E46F-41C5-9AF5-52BB3832CD16}" srcOrd="1" destOrd="0" presId="urn:microsoft.com/office/officeart/2005/8/layout/cycle4"/>
    <dgm:cxn modelId="{2C52D265-AAF2-4BA7-A2E3-51435947B28B}" type="presOf" srcId="{EDF7C737-58F7-4C67-8389-74708BF8683E}" destId="{0F484D55-0E29-4B0B-A71B-ADDACA90DAC2}" srcOrd="1" destOrd="2" presId="urn:microsoft.com/office/officeart/2005/8/layout/cycle4"/>
    <dgm:cxn modelId="{76F2144B-AFCB-4D1D-B823-5C7700ED74CC}" srcId="{4BB5E3E0-FE4D-4243-B65C-699AAFA81F98}" destId="{EE24CBC0-82C6-4AFC-9614-FACEA0D58138}" srcOrd="1" destOrd="0" parTransId="{BFAC99D2-A018-4ADA-A309-ADEA73FF385C}" sibTransId="{022F0355-37BE-46F0-863D-356FA6B0F905}"/>
    <dgm:cxn modelId="{43C76E51-526A-44FC-A8FF-EB1BFB392ABC}" type="presOf" srcId="{6C1125D6-A630-473E-935F-6BF98628424A}" destId="{87B1D881-56A6-46A2-8043-50C927B16EC6}" srcOrd="1" destOrd="1" presId="urn:microsoft.com/office/officeart/2005/8/layout/cycle4"/>
    <dgm:cxn modelId="{9D214276-9B21-4071-BF79-299A674A4A3F}" srcId="{EE24CBC0-82C6-4AFC-9614-FACEA0D58138}" destId="{E737EC35-10BE-47DF-9C15-366F1938311C}" srcOrd="2" destOrd="0" parTransId="{FE32D5FE-921A-4E1C-8503-5609B8C23739}" sibTransId="{49115637-AE7F-4293-9B75-0A50162EFB1E}"/>
    <dgm:cxn modelId="{2B79D757-4450-4721-B8AA-AC4B3C760E05}" srcId="{4BB5E3E0-FE4D-4243-B65C-699AAFA81F98}" destId="{843B1BF3-B7A0-4EB3-8D52-E0880F64559F}" srcOrd="2" destOrd="0" parTransId="{016339B2-1E44-4DB8-9B84-DC525588A06E}" sibTransId="{A12B81AB-38B9-41CA-B50C-8992B4C83271}"/>
    <dgm:cxn modelId="{975D3E58-FDCF-4126-8E22-92AE1F836BB9}" srcId="{E1F7AD4A-E39E-438D-A3E5-E12876EB15BC}" destId="{EDF7C737-58F7-4C67-8389-74708BF8683E}" srcOrd="2" destOrd="0" parTransId="{6ADA44E1-244B-48D6-8C27-10FFA6C313AC}" sibTransId="{0B5F3194-2D12-491D-904E-7AFB22299BEE}"/>
    <dgm:cxn modelId="{E18DA97A-8ABC-49A9-BB18-C88CBDB26887}" type="presOf" srcId="{CB6B3221-8B4A-41C3-8CB6-F59D935BEB96}" destId="{0A5F5DEE-E3FA-4769-85E9-5A06FC7922F9}" srcOrd="0" destOrd="0" presId="urn:microsoft.com/office/officeart/2005/8/layout/cycle4"/>
    <dgm:cxn modelId="{49AFF580-0514-48E0-8B51-4A873DD74370}" srcId="{843B1BF3-B7A0-4EB3-8D52-E0880F64559F}" destId="{BF914819-BEB1-45DD-A433-DF3804C5E05F}" srcOrd="0" destOrd="0" parTransId="{AFECC9E9-8F5B-44CF-84D7-706B26F9A1C1}" sibTransId="{E782AC78-35F1-48CB-9066-0C8735E15279}"/>
    <dgm:cxn modelId="{AEB25285-6927-4FB9-BDC5-EBB106B76039}" type="presOf" srcId="{E737EC35-10BE-47DF-9C15-366F1938311C}" destId="{A802B042-5F86-4594-AC54-E0999C5D61A0}" srcOrd="1" destOrd="2" presId="urn:microsoft.com/office/officeart/2005/8/layout/cycle4"/>
    <dgm:cxn modelId="{3B4A598A-6C20-4A4A-8B0E-A447621D7DE2}" type="presOf" srcId="{36CCC8CF-F502-4307-A50F-E8129D3D5593}" destId="{053AF3F4-62A4-4C07-8CAA-90A60D6E6D18}" srcOrd="0" destOrd="0" presId="urn:microsoft.com/office/officeart/2005/8/layout/cycle4"/>
    <dgm:cxn modelId="{52FAE88B-0ACF-4E1F-9464-A3CE4BF5A29C}" type="presOf" srcId="{BF914819-BEB1-45DD-A433-DF3804C5E05F}" destId="{3536545D-A97F-4754-9AF4-A9045D07E6B1}" srcOrd="0" destOrd="0" presId="urn:microsoft.com/office/officeart/2005/8/layout/cycle4"/>
    <dgm:cxn modelId="{059D178E-2EF4-41C4-819D-EC72ACC197BD}" type="presOf" srcId="{A272BEED-2F0B-4A0F-8F89-ECD4D46D789E}" destId="{0F484D55-0E29-4B0B-A71B-ADDACA90DAC2}" srcOrd="1" destOrd="1" presId="urn:microsoft.com/office/officeart/2005/8/layout/cycle4"/>
    <dgm:cxn modelId="{1C14689B-99E7-4501-978B-549342AB6DD7}" type="presOf" srcId="{4BB5E3E0-FE4D-4243-B65C-699AAFA81F98}" destId="{AAD8F66F-D197-41F9-9282-4B93747D715A}" srcOrd="0" destOrd="0" presId="urn:microsoft.com/office/officeart/2005/8/layout/cycle4"/>
    <dgm:cxn modelId="{40181C9C-D34F-4280-BA74-E0F186CF08FA}" type="presOf" srcId="{683B57B2-4CAB-4580-9024-9AF735798F9A}" destId="{3536545D-A97F-4754-9AF4-A9045D07E6B1}" srcOrd="0" destOrd="2" presId="urn:microsoft.com/office/officeart/2005/8/layout/cycle4"/>
    <dgm:cxn modelId="{89B3EA9C-8B84-4189-A0F5-0E7BBF4FB24D}" type="presOf" srcId="{E737EC35-10BE-47DF-9C15-366F1938311C}" destId="{D61E0450-880F-4132-A260-B448C5672209}" srcOrd="0" destOrd="2" presId="urn:microsoft.com/office/officeart/2005/8/layout/cycle4"/>
    <dgm:cxn modelId="{C069429D-0B67-4B5C-89D6-DB52DC2B1FF6}" srcId="{E1F7AD4A-E39E-438D-A3E5-E12876EB15BC}" destId="{5078A566-9DD4-4251-9673-C6F2B3125FC8}" srcOrd="0" destOrd="0" parTransId="{FA99DC96-3FD2-4A2A-932A-AD86DA450055}" sibTransId="{D8D2F5F8-74A0-417D-BF9D-64C45BD9A0B9}"/>
    <dgm:cxn modelId="{EF9886A3-206F-41F2-B0F1-804ADDC2273B}" type="presOf" srcId="{BF914819-BEB1-45DD-A433-DF3804C5E05F}" destId="{87B1D881-56A6-46A2-8043-50C927B16EC6}" srcOrd="1" destOrd="0" presId="urn:microsoft.com/office/officeart/2005/8/layout/cycle4"/>
    <dgm:cxn modelId="{0A9564BA-5CF2-4D9A-AD64-4E22D4A3851E}" srcId="{EE24CBC0-82C6-4AFC-9614-FACEA0D58138}" destId="{50F27798-4D83-4DF8-9FE7-B7F781F91FA5}" srcOrd="0" destOrd="0" parTransId="{E0E51BD4-1923-4877-B0ED-A67FD30547E0}" sibTransId="{2A353CA0-22B2-497E-BDBC-C1283CD9DCEB}"/>
    <dgm:cxn modelId="{FB2A23C1-4DEE-468D-802C-1C885A812F8F}" type="presOf" srcId="{5078A566-9DD4-4251-9673-C6F2B3125FC8}" destId="{BDC3391A-8EE0-4FF4-B4AC-B6FB11D02744}" srcOrd="0" destOrd="0" presId="urn:microsoft.com/office/officeart/2005/8/layout/cycle4"/>
    <dgm:cxn modelId="{24712DD0-CA5A-49AA-8B95-8CE8C9DFFE10}" srcId="{843B1BF3-B7A0-4EB3-8D52-E0880F64559F}" destId="{683B57B2-4CAB-4580-9024-9AF735798F9A}" srcOrd="2" destOrd="0" parTransId="{00671D42-960F-4E83-82BF-57731BAFF127}" sibTransId="{5C7E6CBA-BEB6-422F-9A86-B132DA639EF3}"/>
    <dgm:cxn modelId="{8D8466D2-52CF-4013-987E-AAC1BF99083A}" srcId="{843B1BF3-B7A0-4EB3-8D52-E0880F64559F}" destId="{6C1125D6-A630-473E-935F-6BF98628424A}" srcOrd="1" destOrd="0" parTransId="{343720FC-23F5-4034-8AA8-F053DFB3ADC4}" sibTransId="{2027484D-F117-4CFE-849D-E90DBB539EFB}"/>
    <dgm:cxn modelId="{44EC14D3-E0B1-4EA5-9B77-CE3B24A289A4}" type="presOf" srcId="{50F27798-4D83-4DF8-9FE7-B7F781F91FA5}" destId="{D61E0450-880F-4132-A260-B448C5672209}" srcOrd="0" destOrd="0" presId="urn:microsoft.com/office/officeart/2005/8/layout/cycle4"/>
    <dgm:cxn modelId="{47298CDC-D6F3-479B-9A6A-59A451D3AB51}" srcId="{EE24CBC0-82C6-4AFC-9614-FACEA0D58138}" destId="{EFC5BD1B-024C-4DCC-A4F9-9C3CDD7B6597}" srcOrd="1" destOrd="0" parTransId="{F844DEC5-6A04-4804-B429-88F54DFD33C7}" sibTransId="{6905D35D-FD41-4766-9090-055BFF7EF851}"/>
    <dgm:cxn modelId="{3F14CADC-6691-4105-968E-69339E1F52B2}" type="presOf" srcId="{EFC5BD1B-024C-4DCC-A4F9-9C3CDD7B6597}" destId="{A802B042-5F86-4594-AC54-E0999C5D61A0}" srcOrd="1" destOrd="1" presId="urn:microsoft.com/office/officeart/2005/8/layout/cycle4"/>
    <dgm:cxn modelId="{0A5777EC-B7CD-4EB4-A50C-A07EF9F8DEC2}" srcId="{4BB5E3E0-FE4D-4243-B65C-699AAFA81F98}" destId="{E1F7AD4A-E39E-438D-A3E5-E12876EB15BC}" srcOrd="0" destOrd="0" parTransId="{085CB274-893E-4E8D-AC5F-EEAE806F581D}" sibTransId="{C8BCBCB9-B4C2-4788-9000-294A6EE6CA67}"/>
    <dgm:cxn modelId="{E603D2F3-9D22-4724-8AEF-B14FC47CD9A5}" srcId="{4BB5E3E0-FE4D-4243-B65C-699AAFA81F98}" destId="{36CCC8CF-F502-4307-A50F-E8129D3D5593}" srcOrd="3" destOrd="0" parTransId="{2D1F0802-0027-4B5E-BE7A-633408FE82C9}" sibTransId="{09E7F80A-74CE-4118-B3DF-6E01FA31B2BB}"/>
    <dgm:cxn modelId="{3D7377FB-7A79-43BA-B29C-78583A14E018}" type="presOf" srcId="{EE24CBC0-82C6-4AFC-9614-FACEA0D58138}" destId="{8B7C9DA0-CB43-47CC-A34E-21A697E72752}" srcOrd="0" destOrd="0" presId="urn:microsoft.com/office/officeart/2005/8/layout/cycle4"/>
    <dgm:cxn modelId="{1FB7A0FB-A04C-40CE-8C68-306EC60C6AF0}" type="presOf" srcId="{843B1BF3-B7A0-4EB3-8D52-E0880F64559F}" destId="{C6264C0F-F49C-4C96-96CD-A551A619D380}" srcOrd="0" destOrd="0" presId="urn:microsoft.com/office/officeart/2005/8/layout/cycle4"/>
    <dgm:cxn modelId="{2EE64477-6D7A-4EBA-90E4-8EE8B76670B9}" type="presParOf" srcId="{AAD8F66F-D197-41F9-9282-4B93747D715A}" destId="{17E0665C-6DDD-48F2-BFCB-73679F981F5F}" srcOrd="0" destOrd="0" presId="urn:microsoft.com/office/officeart/2005/8/layout/cycle4"/>
    <dgm:cxn modelId="{A5827D06-D3D6-4855-B1CB-EB26B06A2BF1}" type="presParOf" srcId="{17E0665C-6DDD-48F2-BFCB-73679F981F5F}" destId="{5D2DEF25-A5D7-42B0-A0CC-51DC61587AF4}" srcOrd="0" destOrd="0" presId="urn:microsoft.com/office/officeart/2005/8/layout/cycle4"/>
    <dgm:cxn modelId="{D7F7699D-4C82-4155-9EFC-832B2152E78A}" type="presParOf" srcId="{5D2DEF25-A5D7-42B0-A0CC-51DC61587AF4}" destId="{BDC3391A-8EE0-4FF4-B4AC-B6FB11D02744}" srcOrd="0" destOrd="0" presId="urn:microsoft.com/office/officeart/2005/8/layout/cycle4"/>
    <dgm:cxn modelId="{69319E52-E248-4E1D-A726-0CE6B0698200}" type="presParOf" srcId="{5D2DEF25-A5D7-42B0-A0CC-51DC61587AF4}" destId="{0F484D55-0E29-4B0B-A71B-ADDACA90DAC2}" srcOrd="1" destOrd="0" presId="urn:microsoft.com/office/officeart/2005/8/layout/cycle4"/>
    <dgm:cxn modelId="{A2C079D6-8429-4073-942E-BEFE9C57772B}" type="presParOf" srcId="{17E0665C-6DDD-48F2-BFCB-73679F981F5F}" destId="{432A74D9-C646-4102-BA70-4A635B5E9257}" srcOrd="1" destOrd="0" presId="urn:microsoft.com/office/officeart/2005/8/layout/cycle4"/>
    <dgm:cxn modelId="{C6DBA4FD-2647-42F7-89DB-E7B3D8202BDE}" type="presParOf" srcId="{432A74D9-C646-4102-BA70-4A635B5E9257}" destId="{D61E0450-880F-4132-A260-B448C5672209}" srcOrd="0" destOrd="0" presId="urn:microsoft.com/office/officeart/2005/8/layout/cycle4"/>
    <dgm:cxn modelId="{76A79CA8-BB1F-40C2-BA8A-29D99F82712C}" type="presParOf" srcId="{432A74D9-C646-4102-BA70-4A635B5E9257}" destId="{A802B042-5F86-4594-AC54-E0999C5D61A0}" srcOrd="1" destOrd="0" presId="urn:microsoft.com/office/officeart/2005/8/layout/cycle4"/>
    <dgm:cxn modelId="{78CE9480-93CC-44BF-A8A4-5EB502482502}" type="presParOf" srcId="{17E0665C-6DDD-48F2-BFCB-73679F981F5F}" destId="{5A5CD233-41F0-41E7-8BF0-64BE9EC15CFA}" srcOrd="2" destOrd="0" presId="urn:microsoft.com/office/officeart/2005/8/layout/cycle4"/>
    <dgm:cxn modelId="{E8FEAB13-2263-4689-857F-EE791D010EC9}" type="presParOf" srcId="{5A5CD233-41F0-41E7-8BF0-64BE9EC15CFA}" destId="{3536545D-A97F-4754-9AF4-A9045D07E6B1}" srcOrd="0" destOrd="0" presId="urn:microsoft.com/office/officeart/2005/8/layout/cycle4"/>
    <dgm:cxn modelId="{F6324B65-1B75-4C1D-B9F7-EAE3B3563D81}" type="presParOf" srcId="{5A5CD233-41F0-41E7-8BF0-64BE9EC15CFA}" destId="{87B1D881-56A6-46A2-8043-50C927B16EC6}" srcOrd="1" destOrd="0" presId="urn:microsoft.com/office/officeart/2005/8/layout/cycle4"/>
    <dgm:cxn modelId="{437D82AC-9812-4277-9822-7FACF02BFEBB}" type="presParOf" srcId="{17E0665C-6DDD-48F2-BFCB-73679F981F5F}" destId="{CF330F9D-4CCA-43E2-B7CB-E6154B36F7D6}" srcOrd="3" destOrd="0" presId="urn:microsoft.com/office/officeart/2005/8/layout/cycle4"/>
    <dgm:cxn modelId="{96793E5B-7D66-4073-A4B0-8A67184AFBDA}" type="presParOf" srcId="{CF330F9D-4CCA-43E2-B7CB-E6154B36F7D6}" destId="{0A5F5DEE-E3FA-4769-85E9-5A06FC7922F9}" srcOrd="0" destOrd="0" presId="urn:microsoft.com/office/officeart/2005/8/layout/cycle4"/>
    <dgm:cxn modelId="{FEA40A60-A834-4836-97A1-9FB39FF432B8}" type="presParOf" srcId="{CF330F9D-4CCA-43E2-B7CB-E6154B36F7D6}" destId="{08EE9C86-E46F-41C5-9AF5-52BB3832CD16}" srcOrd="1" destOrd="0" presId="urn:microsoft.com/office/officeart/2005/8/layout/cycle4"/>
    <dgm:cxn modelId="{EF2CA65F-BC0D-445D-AF11-F4D2F5E8C3DC}" type="presParOf" srcId="{17E0665C-6DDD-48F2-BFCB-73679F981F5F}" destId="{6C9CAD37-92C1-411A-9675-B9B14C13FFC6}" srcOrd="4" destOrd="0" presId="urn:microsoft.com/office/officeart/2005/8/layout/cycle4"/>
    <dgm:cxn modelId="{983B8E90-44F9-4298-BABC-3330405C4D6C}" type="presParOf" srcId="{AAD8F66F-D197-41F9-9282-4B93747D715A}" destId="{6CFAB82E-58FD-4A3E-85A1-B1F5E1B92BA6}" srcOrd="1" destOrd="0" presId="urn:microsoft.com/office/officeart/2005/8/layout/cycle4"/>
    <dgm:cxn modelId="{F37D0487-5B99-4A88-B968-12BF05B63AE4}" type="presParOf" srcId="{6CFAB82E-58FD-4A3E-85A1-B1F5E1B92BA6}" destId="{D643071A-3674-4FC2-A5B5-1ADE4B1090D8}" srcOrd="0" destOrd="0" presId="urn:microsoft.com/office/officeart/2005/8/layout/cycle4"/>
    <dgm:cxn modelId="{27529B22-A3A4-4345-AD2C-551B7BDE829A}" type="presParOf" srcId="{6CFAB82E-58FD-4A3E-85A1-B1F5E1B92BA6}" destId="{8B7C9DA0-CB43-47CC-A34E-21A697E72752}" srcOrd="1" destOrd="0" presId="urn:microsoft.com/office/officeart/2005/8/layout/cycle4"/>
    <dgm:cxn modelId="{C0E351E5-CFBF-4ACE-A911-08BA8DCA7A2C}" type="presParOf" srcId="{6CFAB82E-58FD-4A3E-85A1-B1F5E1B92BA6}" destId="{C6264C0F-F49C-4C96-96CD-A551A619D380}" srcOrd="2" destOrd="0" presId="urn:microsoft.com/office/officeart/2005/8/layout/cycle4"/>
    <dgm:cxn modelId="{673CA4C8-BAD6-491B-8ECA-2A0872224E09}" type="presParOf" srcId="{6CFAB82E-58FD-4A3E-85A1-B1F5E1B92BA6}" destId="{053AF3F4-62A4-4C07-8CAA-90A60D6E6D18}" srcOrd="3" destOrd="0" presId="urn:microsoft.com/office/officeart/2005/8/layout/cycle4"/>
    <dgm:cxn modelId="{A7AB75C1-0D62-4E99-B21C-B2DB2608ED5E}" type="presParOf" srcId="{6CFAB82E-58FD-4A3E-85A1-B1F5E1B92BA6}" destId="{7E5CFCD6-008F-4BE2-AA66-FED4649C3059}" srcOrd="4" destOrd="0" presId="urn:microsoft.com/office/officeart/2005/8/layout/cycle4"/>
    <dgm:cxn modelId="{51D5597D-338B-4D8B-BCBC-D6EB51766154}" type="presParOf" srcId="{AAD8F66F-D197-41F9-9282-4B93747D715A}" destId="{BF2E704D-0B88-4A76-A6D1-DB49F751F17E}" srcOrd="2" destOrd="0" presId="urn:microsoft.com/office/officeart/2005/8/layout/cycle4"/>
    <dgm:cxn modelId="{E0A9D4FA-EEE6-4095-A68B-6843456FAAB9}" type="presParOf" srcId="{AAD8F66F-D197-41F9-9282-4B93747D715A}" destId="{D5A5E289-E64D-49C4-B7E1-1C08F6A1B186}" srcOrd="3" destOrd="0" presId="urn:microsoft.com/office/officeart/2005/8/layout/cycle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705725" cy="4591065"/>
        <a:chOff x="0" y="0"/>
        <a:chExt cx="7705725" cy="4591065"/>
      </a:xfrm>
    </dsp:grpSpPr>
    <dsp:sp modelId="{CAFCBD2B-A1FD-489E-A639-920DBF7AFA51}">
      <dsp:nvSpPr>
        <dsp:cNvPr id="5" name="Freeform 4"/>
        <dsp:cNvSpPr/>
      </dsp:nvSpPr>
      <dsp:spPr bwMode="white">
        <a:xfrm>
          <a:off x="1126568" y="2058953"/>
          <a:ext cx="2726295" cy="473159"/>
        </a:xfrm>
        <a:custGeom>
          <a:avLst/>
          <a:gdLst/>
          <a:ahLst/>
          <a:cxnLst/>
          <a:pathLst>
            <a:path w="4293" h="745">
              <a:moveTo>
                <a:pt x="4293" y="0"/>
              </a:moveTo>
              <a:lnTo>
                <a:pt x="4293" y="373"/>
              </a:lnTo>
              <a:lnTo>
                <a:pt x="0" y="373"/>
              </a:lnTo>
              <a:lnTo>
                <a:pt x="0" y="745"/>
              </a:lnTo>
            </a:path>
          </a:pathLst>
        </a:custGeom>
      </dsp:spPr>
      <dsp:style>
        <a:lnRef idx="2">
          <a:schemeClr val="accent1">
            <a:shade val="60000"/>
          </a:schemeClr>
        </a:lnRef>
        <a:fillRef idx="0">
          <a:schemeClr val="accent1"/>
        </a:fillRef>
        <a:effectRef idx="0">
          <a:scrgbClr r="0" g="0" b="0"/>
        </a:effectRef>
        <a:fontRef idx="minor"/>
      </dsp:style>
      <dsp:txXfrm>
        <a:off x="1126568" y="2058953"/>
        <a:ext cx="2726295" cy="473159"/>
      </dsp:txXfrm>
    </dsp:sp>
    <dsp:sp modelId="{A20874F0-2B48-4453-82EF-17E57AA0F31B}">
      <dsp:nvSpPr>
        <dsp:cNvPr id="8" name="Freeform 7"/>
        <dsp:cNvSpPr/>
      </dsp:nvSpPr>
      <dsp:spPr bwMode="white">
        <a:xfrm>
          <a:off x="3852863" y="2058953"/>
          <a:ext cx="0" cy="473159"/>
        </a:xfrm>
        <a:custGeom>
          <a:avLst/>
          <a:gdLst/>
          <a:ahLst/>
          <a:cxnLst/>
          <a:pathLst>
            <a:path h="745">
              <a:moveTo>
                <a:pt x="0" y="0"/>
              </a:moveTo>
              <a:lnTo>
                <a:pt x="0" y="745"/>
              </a:lnTo>
            </a:path>
          </a:pathLst>
        </a:custGeom>
      </dsp:spPr>
      <dsp:style>
        <a:lnRef idx="2">
          <a:schemeClr val="accent1">
            <a:shade val="60000"/>
          </a:schemeClr>
        </a:lnRef>
        <a:fillRef idx="0">
          <a:schemeClr val="accent1"/>
        </a:fillRef>
        <a:effectRef idx="0">
          <a:scrgbClr r="0" g="0" b="0"/>
        </a:effectRef>
        <a:fontRef idx="minor"/>
      </dsp:style>
      <dsp:txXfrm>
        <a:off x="3852863" y="2058953"/>
        <a:ext cx="0" cy="473159"/>
      </dsp:txXfrm>
    </dsp:sp>
    <dsp:sp modelId="{0BB95858-2FA1-4EB0-9CE8-1006E34F5626}">
      <dsp:nvSpPr>
        <dsp:cNvPr id="11" name="Freeform 10"/>
        <dsp:cNvSpPr/>
      </dsp:nvSpPr>
      <dsp:spPr bwMode="white">
        <a:xfrm>
          <a:off x="3852863" y="2058953"/>
          <a:ext cx="2726295" cy="473159"/>
        </a:xfrm>
        <a:custGeom>
          <a:avLst/>
          <a:gdLst/>
          <a:ahLst/>
          <a:cxnLst/>
          <a:pathLst>
            <a:path w="4293" h="745">
              <a:moveTo>
                <a:pt x="0" y="0"/>
              </a:moveTo>
              <a:lnTo>
                <a:pt x="0" y="373"/>
              </a:lnTo>
              <a:lnTo>
                <a:pt x="4293" y="373"/>
              </a:lnTo>
              <a:lnTo>
                <a:pt x="4293" y="745"/>
              </a:lnTo>
            </a:path>
          </a:pathLst>
        </a:custGeom>
      </dsp:spPr>
      <dsp:style>
        <a:lnRef idx="2">
          <a:schemeClr val="accent1">
            <a:shade val="60000"/>
          </a:schemeClr>
        </a:lnRef>
        <a:fillRef idx="0">
          <a:schemeClr val="accent1"/>
        </a:fillRef>
        <a:effectRef idx="0">
          <a:scrgbClr r="0" g="0" b="0"/>
        </a:effectRef>
        <a:fontRef idx="minor"/>
      </dsp:style>
      <dsp:txXfrm>
        <a:off x="3852863" y="2058953"/>
        <a:ext cx="2726295" cy="473159"/>
      </dsp:txXfrm>
    </dsp:sp>
    <dsp:sp modelId="{F5CC8D8B-5795-4C88-A108-5922BAF60806}">
      <dsp:nvSpPr>
        <dsp:cNvPr id="3" name="Rectangles 2"/>
        <dsp:cNvSpPr/>
      </dsp:nvSpPr>
      <dsp:spPr bwMode="white">
        <a:xfrm>
          <a:off x="2726295" y="932385"/>
          <a:ext cx="2253136" cy="1126568"/>
        </a:xfrm>
        <a:prstGeom prst="rect">
          <a:avLst/>
        </a:prstGeom>
      </dsp:spPr>
      <dsp:style>
        <a:lnRef idx="2">
          <a:schemeClr val="accent1"/>
        </a:lnRef>
        <a:fillRef idx="1">
          <a:schemeClr val="lt1"/>
        </a:fillRef>
        <a:effectRef idx="0">
          <a:schemeClr val="accent1"/>
        </a:effectRef>
        <a:fontRef idx="minor">
          <a:schemeClr val="dk1"/>
        </a:fontRef>
      </dsp:style>
      <dsp:txBody>
        <a:bodyPr lIns="25400" tIns="25400" rIns="254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marL="0" marR="0" lvl="0" indent="0" algn="ctr" defTabSz="914400" rtl="0" eaLnBrk="1" fontAlgn="base" latinLnBrk="0" hangingPunct="1">
            <a:lnSpc>
              <a:spcPct val="100000"/>
            </a:lnSpc>
            <a:spcBef>
              <a:spcPct val="0"/>
            </a:spcBef>
            <a:spcAft>
              <a:spcPct val="35000"/>
            </a:spcAft>
            <a:buClrTx/>
            <a:buSzTx/>
            <a:buFontTx/>
            <a:buNone/>
          </a:pPr>
          <a:r>
            <a:rPr kumimoji="0" lang="zh-CN" altLang="en-US" sz="4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物质</a:t>
          </a:r>
          <a:endParaRPr kumimoji="0" lang="tr-TR" sz="4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dsp:txBody>
      <dsp:txXfrm>
        <a:off x="2726295" y="932385"/>
        <a:ext cx="2253136" cy="1126568"/>
      </dsp:txXfrm>
    </dsp:sp>
    <dsp:sp modelId="{D7033B66-8DD8-4B48-85EC-21BF10DC286D}">
      <dsp:nvSpPr>
        <dsp:cNvPr id="6" name="Rectangles 5"/>
        <dsp:cNvSpPr/>
      </dsp:nvSpPr>
      <dsp:spPr bwMode="white">
        <a:xfrm>
          <a:off x="0" y="2532112"/>
          <a:ext cx="2253136" cy="1126568"/>
        </a:xfrm>
        <a:prstGeom prst="rect">
          <a:avLst/>
        </a:prstGeom>
      </dsp:spPr>
      <dsp:style>
        <a:lnRef idx="2">
          <a:schemeClr val="accent1"/>
        </a:lnRef>
        <a:fillRef idx="1">
          <a:schemeClr val="lt1"/>
        </a:fillRef>
        <a:effectRef idx="0">
          <a:schemeClr val="accent1"/>
        </a:effectRef>
        <a:fontRef idx="minor">
          <a:schemeClr val="dk1"/>
        </a:fontRef>
      </dsp:style>
      <dsp:txBody>
        <a:bodyPr lIns="25400" tIns="25400" rIns="254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marL="0" marR="0" lvl="0" indent="0" algn="ctr" defTabSz="914400" rtl="0" eaLnBrk="1" fontAlgn="base" latinLnBrk="0" hangingPunct="1">
            <a:lnSpc>
              <a:spcPct val="100000"/>
            </a:lnSpc>
            <a:spcBef>
              <a:spcPct val="0"/>
            </a:spcBef>
            <a:spcAft>
              <a:spcPct val="35000"/>
            </a:spcAft>
            <a:buClrTx/>
            <a:buSzTx/>
            <a:buFontTx/>
            <a:buNone/>
          </a:pPr>
          <a:r>
            <a:rPr kumimoji="0" lang="zh-CN" altLang="en-US" sz="4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气体</a:t>
          </a:r>
          <a:endParaRPr kumimoji="0" lang="tr-TR" sz="4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dsp:txBody>
      <dsp:txXfrm>
        <a:off x="0" y="2532112"/>
        <a:ext cx="2253136" cy="1126568"/>
      </dsp:txXfrm>
    </dsp:sp>
    <dsp:sp modelId="{6F7598D5-7A4F-40F1-9BE1-3A62A51E74A2}">
      <dsp:nvSpPr>
        <dsp:cNvPr id="9" name="Rectangles 8"/>
        <dsp:cNvSpPr/>
      </dsp:nvSpPr>
      <dsp:spPr bwMode="white">
        <a:xfrm>
          <a:off x="2726295" y="2532112"/>
          <a:ext cx="2253136" cy="1126568"/>
        </a:xfrm>
        <a:prstGeom prst="rect">
          <a:avLst/>
        </a:prstGeom>
      </dsp:spPr>
      <dsp:style>
        <a:lnRef idx="2">
          <a:schemeClr val="accent1"/>
        </a:lnRef>
        <a:fillRef idx="1">
          <a:schemeClr val="lt1"/>
        </a:fillRef>
        <a:effectRef idx="0">
          <a:schemeClr val="accent1"/>
        </a:effectRef>
        <a:fontRef idx="minor">
          <a:schemeClr val="dk1"/>
        </a:fontRef>
      </dsp:style>
      <dsp:txBody>
        <a:bodyPr lIns="25400" tIns="25400" rIns="254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marL="0" marR="0" lvl="0" indent="0" algn="ctr" defTabSz="914400" rtl="0" eaLnBrk="1" fontAlgn="base" latinLnBrk="0" hangingPunct="1">
            <a:lnSpc>
              <a:spcPct val="100000"/>
            </a:lnSpc>
            <a:spcBef>
              <a:spcPct val="0"/>
            </a:spcBef>
            <a:spcAft>
              <a:spcPct val="35000"/>
            </a:spcAft>
            <a:buClrTx/>
            <a:buSzTx/>
            <a:buFontTx/>
            <a:buNone/>
          </a:pPr>
          <a:r>
            <a:rPr kumimoji="0" lang="zh-CN" altLang="en-US" sz="4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液体</a:t>
          </a:r>
          <a:endParaRPr kumimoji="0" lang="tr-TR" sz="4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dsp:txBody>
      <dsp:txXfrm>
        <a:off x="2726295" y="2532112"/>
        <a:ext cx="2253136" cy="1126568"/>
      </dsp:txXfrm>
    </dsp:sp>
    <dsp:sp modelId="{A1F82811-4C62-4CD3-9D58-7C2700120AA1}">
      <dsp:nvSpPr>
        <dsp:cNvPr id="12" name="Rectangles 11"/>
        <dsp:cNvSpPr/>
      </dsp:nvSpPr>
      <dsp:spPr bwMode="white">
        <a:xfrm>
          <a:off x="5452589" y="2532112"/>
          <a:ext cx="2253136" cy="1126568"/>
        </a:xfrm>
        <a:prstGeom prst="rect">
          <a:avLst/>
        </a:prstGeom>
      </dsp:spPr>
      <dsp:style>
        <a:lnRef idx="2">
          <a:schemeClr val="accent1"/>
        </a:lnRef>
        <a:fillRef idx="1">
          <a:schemeClr val="lt1"/>
        </a:fillRef>
        <a:effectRef idx="0">
          <a:schemeClr val="accent1"/>
        </a:effectRef>
        <a:fontRef idx="minor">
          <a:schemeClr val="dk1"/>
        </a:fontRef>
      </dsp:style>
      <dsp:txBody>
        <a:bodyPr lIns="25400" tIns="25400" rIns="254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marL="0" marR="0" lvl="0" indent="0" algn="ctr" defTabSz="914400" rtl="0" eaLnBrk="1" fontAlgn="base" latinLnBrk="0" hangingPunct="1">
            <a:lnSpc>
              <a:spcPct val="100000"/>
            </a:lnSpc>
            <a:spcBef>
              <a:spcPct val="0"/>
            </a:spcBef>
            <a:spcAft>
              <a:spcPct val="35000"/>
            </a:spcAft>
            <a:buClrTx/>
            <a:buSzTx/>
            <a:buFontTx/>
            <a:buNone/>
          </a:pPr>
          <a:r>
            <a:rPr kumimoji="0" lang="zh-CN" altLang="en-US" sz="4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固体</a:t>
          </a:r>
          <a:endParaRPr kumimoji="0" lang="tr-TR" sz="4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dsp:txBody>
      <dsp:txXfrm>
        <a:off x="5452589" y="2532112"/>
        <a:ext cx="2253136" cy="1126568"/>
      </dsp:txXfrm>
    </dsp:sp>
    <dsp:sp modelId="{7ADFE1B7-193F-4F7A-91AC-DE56C12E6AB3}">
      <dsp:nvSpPr>
        <dsp:cNvPr id="4" name="Rectangles 3" hidden="1"/>
        <dsp:cNvSpPr/>
      </dsp:nvSpPr>
      <dsp:spPr>
        <a:xfrm>
          <a:off x="4528803" y="932385"/>
          <a:ext cx="450627" cy="1126568"/>
        </a:xfrm>
        <a:prstGeom prst="rect">
          <a:avLst/>
        </a:prstGeom>
      </dsp:spPr>
      <dsp:txXfrm>
        <a:off x="4528803" y="932385"/>
        <a:ext cx="450627" cy="1126568"/>
      </dsp:txXfrm>
    </dsp:sp>
    <dsp:sp modelId="{8590F23B-7492-4888-885E-6B7200564D3E}">
      <dsp:nvSpPr>
        <dsp:cNvPr id="7" name="Rectangles 6" hidden="1"/>
        <dsp:cNvSpPr/>
      </dsp:nvSpPr>
      <dsp:spPr>
        <a:xfrm>
          <a:off x="0" y="2532112"/>
          <a:ext cx="450627" cy="1126568"/>
        </a:xfrm>
        <a:prstGeom prst="rect">
          <a:avLst/>
        </a:prstGeom>
      </dsp:spPr>
      <dsp:txXfrm>
        <a:off x="0" y="2532112"/>
        <a:ext cx="450627" cy="1126568"/>
      </dsp:txXfrm>
    </dsp:sp>
    <dsp:sp modelId="{6EA0C824-BC8A-426C-AFCF-819D168D004C}">
      <dsp:nvSpPr>
        <dsp:cNvPr id="10" name="Rectangles 9" hidden="1"/>
        <dsp:cNvSpPr/>
      </dsp:nvSpPr>
      <dsp:spPr>
        <a:xfrm>
          <a:off x="4528803" y="2532112"/>
          <a:ext cx="450627" cy="1126568"/>
        </a:xfrm>
        <a:prstGeom prst="rect">
          <a:avLst/>
        </a:prstGeom>
      </dsp:spPr>
      <dsp:txXfrm>
        <a:off x="4528803" y="2532112"/>
        <a:ext cx="450627" cy="1126568"/>
      </dsp:txXfrm>
    </dsp:sp>
    <dsp:sp modelId="{0F3CBAC5-B31E-4690-9687-DE61E4603AFB}">
      <dsp:nvSpPr>
        <dsp:cNvPr id="13" name="Rectangles 12" hidden="1"/>
        <dsp:cNvSpPr/>
      </dsp:nvSpPr>
      <dsp:spPr>
        <a:xfrm>
          <a:off x="5452589" y="2532112"/>
          <a:ext cx="450627" cy="1126568"/>
        </a:xfrm>
        <a:prstGeom prst="rect">
          <a:avLst/>
        </a:prstGeom>
      </dsp:spPr>
      <dsp:txXfrm>
        <a:off x="5452589" y="2532112"/>
        <a:ext cx="450627" cy="1126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991066" cy="4608512"/>
        <a:chOff x="0" y="0"/>
        <a:chExt cx="5991066" cy="4608512"/>
      </a:xfrm>
    </dsp:grpSpPr>
    <dsp:sp modelId="{BDC3391A-8EE0-4FF4-B4AC-B6FB11D02744}">
      <dsp:nvSpPr>
        <dsp:cNvPr id="3" name="Rounded Rectangle 2"/>
        <dsp:cNvSpPr/>
      </dsp:nvSpPr>
      <dsp:spPr bwMode="white">
        <a:xfrm>
          <a:off x="598819" y="20761"/>
          <a:ext cx="2253839" cy="1461437"/>
        </a:xfrm>
        <a:prstGeom prst="roundRect">
          <a:avLst>
            <a:gd name="adj" fmla="val 10000"/>
          </a:avLst>
        </a:prstGeom>
      </dsp:spPr>
      <dsp:style>
        <a:lnRef idx="2">
          <a:schemeClr val="accent2"/>
        </a:lnRef>
        <a:fillRef idx="1">
          <a:schemeClr val="lt1">
            <a:alpha val="9000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71450" lvl="1" indent="-171450">
            <a:lnSpc>
              <a:spcPct val="100000"/>
            </a:lnSpc>
            <a:spcBef>
              <a:spcPct val="0"/>
            </a:spcBef>
            <a:spcAft>
              <a:spcPct val="15000"/>
            </a:spcAft>
            <a:buChar char="•"/>
          </a:pPr>
          <a:r>
            <a:rPr lang="zh-CN" altLang="en-US" sz="1800" b="1"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超级</a:t>
          </a:r>
          <a:r>
            <a:rPr lang="en-US" altLang="zh-CN" sz="1800" b="1"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CPU</a:t>
          </a:r>
          <a:endParaRPr lang="en-US" sz="1800" b="1"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endParaRPr>
        </a:p>
        <a:p>
          <a:pPr marL="171450" lvl="1" indent="-171450">
            <a:lnSpc>
              <a:spcPct val="100000"/>
            </a:lnSpc>
            <a:spcBef>
              <a:spcPct val="0"/>
            </a:spcBef>
            <a:spcAft>
              <a:spcPct val="15000"/>
            </a:spcAft>
            <a:buChar char="•"/>
          </a:pPr>
          <a:r>
            <a:rPr lang="zh-CN" altLang="en-US" sz="1800" b="1"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光电探测器</a:t>
          </a:r>
          <a:endParaRPr lang="en-US" sz="1800" b="1"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endParaRPr>
        </a:p>
        <a:p>
          <a:pPr marL="171450" lvl="1" indent="-171450">
            <a:lnSpc>
              <a:spcPct val="100000"/>
            </a:lnSpc>
            <a:spcBef>
              <a:spcPct val="0"/>
            </a:spcBef>
            <a:spcAft>
              <a:spcPct val="15000"/>
            </a:spcAft>
            <a:buChar char="•"/>
          </a:pPr>
          <a:r>
            <a:rPr lang="en-US" sz="1800" b="1"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a:t>
          </a:r>
          <a:endParaRPr>
            <a:solidFill>
              <a:schemeClr val="dk1"/>
            </a:solidFill>
          </a:endParaRPr>
        </a:p>
      </dsp:txBody>
      <dsp:txXfrm>
        <a:off x="598819" y="20761"/>
        <a:ext cx="2253839" cy="1461437"/>
      </dsp:txXfrm>
    </dsp:sp>
    <dsp:sp modelId="{D61E0450-880F-4132-A260-B448C5672209}">
      <dsp:nvSpPr>
        <dsp:cNvPr id="4" name="Rounded Rectangle 3"/>
        <dsp:cNvSpPr/>
      </dsp:nvSpPr>
      <dsp:spPr bwMode="white">
        <a:xfrm>
          <a:off x="4276135" y="20761"/>
          <a:ext cx="2253839" cy="1461437"/>
        </a:xfrm>
        <a:prstGeom prst="roundRect">
          <a:avLst>
            <a:gd name="adj" fmla="val 10000"/>
          </a:avLst>
        </a:prstGeom>
      </dsp:spPr>
      <dsp:style>
        <a:lnRef idx="2">
          <a:schemeClr val="accent3"/>
        </a:lnRef>
        <a:fillRef idx="1">
          <a:schemeClr val="lt1">
            <a:alpha val="9000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71450" lvl="1" indent="-171450">
            <a:lnSpc>
              <a:spcPct val="100000"/>
            </a:lnSpc>
            <a:spcBef>
              <a:spcPct val="0"/>
            </a:spcBef>
            <a:spcAft>
              <a:spcPct val="15000"/>
            </a:spcAft>
            <a:buChar char="•"/>
          </a:pPr>
          <a:r>
            <a:rPr lang="zh-CN" altLang="en-US" sz="1800" b="1"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锂电池</a:t>
          </a:r>
          <a:endParaRPr lang="en-US" sz="1800" b="1"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endParaRPr>
        </a:p>
        <a:p>
          <a:pPr marL="171450" lvl="1" indent="-171450">
            <a:lnSpc>
              <a:spcPct val="100000"/>
            </a:lnSpc>
            <a:spcBef>
              <a:spcPct val="0"/>
            </a:spcBef>
            <a:spcAft>
              <a:spcPct val="15000"/>
            </a:spcAft>
            <a:buChar char="•"/>
          </a:pPr>
          <a:r>
            <a:rPr lang="zh-CN" altLang="en-US" sz="1800" b="1"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超级电容</a:t>
          </a:r>
          <a:endParaRPr lang="en-US" sz="1800" b="1"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endParaRPr>
        </a:p>
        <a:p>
          <a:pPr marL="171450" lvl="1" indent="-171450">
            <a:lnSpc>
              <a:spcPct val="100000"/>
            </a:lnSpc>
            <a:spcBef>
              <a:spcPct val="0"/>
            </a:spcBef>
            <a:spcAft>
              <a:spcPct val="15000"/>
            </a:spcAft>
            <a:buChar char="•"/>
          </a:pPr>
          <a:r>
            <a:rPr lang="en-US" sz="1800" b="1"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a:t>
          </a:r>
          <a:endParaRPr>
            <a:solidFill>
              <a:schemeClr val="dk1"/>
            </a:solidFill>
          </a:endParaRPr>
        </a:p>
      </dsp:txBody>
      <dsp:txXfrm>
        <a:off x="4276135" y="20761"/>
        <a:ext cx="2253839" cy="1461437"/>
      </dsp:txXfrm>
    </dsp:sp>
    <dsp:sp modelId="{3536545D-A97F-4754-9AF4-A9045D07E6B1}">
      <dsp:nvSpPr>
        <dsp:cNvPr id="5" name="Rounded Rectangle 4"/>
        <dsp:cNvSpPr/>
      </dsp:nvSpPr>
      <dsp:spPr bwMode="white">
        <a:xfrm>
          <a:off x="4276135" y="3126314"/>
          <a:ext cx="2253839" cy="1461437"/>
        </a:xfrm>
        <a:prstGeom prst="roundRect">
          <a:avLst>
            <a:gd name="adj" fmla="val 10000"/>
          </a:avLst>
        </a:prstGeom>
      </dsp:spPr>
      <dsp:style>
        <a:lnRef idx="2">
          <a:schemeClr val="accent4"/>
        </a:lnRef>
        <a:fillRef idx="1">
          <a:schemeClr val="lt1">
            <a:alpha val="9000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71450" lvl="1" indent="-171450">
            <a:lnSpc>
              <a:spcPct val="100000"/>
            </a:lnSpc>
            <a:spcBef>
              <a:spcPct val="0"/>
            </a:spcBef>
            <a:spcAft>
              <a:spcPct val="15000"/>
            </a:spcAft>
            <a:buChar char="•"/>
          </a:pPr>
          <a:r>
            <a:rPr lang="zh-CN" altLang="en-US" sz="1800" b="1"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生物传感器</a:t>
          </a:r>
          <a:endParaRPr lang="en-US" sz="1800" b="1"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endParaRPr>
        </a:p>
        <a:p>
          <a:pPr marL="171450" lvl="1" indent="-171450">
            <a:lnSpc>
              <a:spcPct val="100000"/>
            </a:lnSpc>
            <a:spcBef>
              <a:spcPct val="0"/>
            </a:spcBef>
            <a:spcAft>
              <a:spcPct val="15000"/>
            </a:spcAft>
            <a:buChar char="•"/>
          </a:pPr>
          <a:r>
            <a:rPr lang="zh-CN" altLang="en-US" sz="1800" b="1" i="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基因测序</a:t>
          </a:r>
          <a:endParaRPr lang="en-US" sz="1800" b="1"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endParaRPr>
        </a:p>
        <a:p>
          <a:pPr marL="171450" lvl="1" indent="-171450">
            <a:lnSpc>
              <a:spcPct val="100000"/>
            </a:lnSpc>
            <a:spcBef>
              <a:spcPct val="0"/>
            </a:spcBef>
            <a:spcAft>
              <a:spcPct val="15000"/>
            </a:spcAft>
            <a:buChar char="•"/>
          </a:pPr>
          <a:r>
            <a:rPr lang="en-US" sz="1800" b="1"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a:t>
          </a:r>
          <a:endParaRPr>
            <a:solidFill>
              <a:schemeClr val="dk1"/>
            </a:solidFill>
          </a:endParaRPr>
        </a:p>
      </dsp:txBody>
      <dsp:txXfrm>
        <a:off x="4276135" y="3126314"/>
        <a:ext cx="2253839" cy="1461437"/>
      </dsp:txXfrm>
    </dsp:sp>
    <dsp:sp modelId="{0A5F5DEE-E3FA-4769-85E9-5A06FC7922F9}">
      <dsp:nvSpPr>
        <dsp:cNvPr id="6" name="Rounded Rectangle 5"/>
        <dsp:cNvSpPr/>
      </dsp:nvSpPr>
      <dsp:spPr bwMode="white">
        <a:xfrm>
          <a:off x="598819" y="3126314"/>
          <a:ext cx="2253839" cy="1461437"/>
        </a:xfrm>
        <a:prstGeom prst="roundRect">
          <a:avLst>
            <a:gd name="adj" fmla="val 10000"/>
          </a:avLst>
        </a:prstGeom>
      </dsp:spPr>
      <dsp:style>
        <a:lnRef idx="2">
          <a:schemeClr val="accent5"/>
        </a:lnRef>
        <a:fillRef idx="1">
          <a:schemeClr val="lt1">
            <a:alpha val="9000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71450" lvl="1" indent="-171450">
            <a:lnSpc>
              <a:spcPct val="100000"/>
            </a:lnSpc>
            <a:spcBef>
              <a:spcPct val="0"/>
            </a:spcBef>
            <a:spcAft>
              <a:spcPct val="15000"/>
            </a:spcAft>
            <a:buChar char="•"/>
          </a:pPr>
          <a:r>
            <a:rPr lang="en-US" sz="1800" b="1"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a:t>
          </a:r>
          <a:endParaRPr>
            <a:solidFill>
              <a:schemeClr val="dk1"/>
            </a:solidFill>
          </a:endParaRPr>
        </a:p>
      </dsp:txBody>
      <dsp:txXfrm>
        <a:off x="598819" y="3126314"/>
        <a:ext cx="2253839" cy="1461437"/>
      </dsp:txXfrm>
    </dsp:sp>
    <dsp:sp modelId="{D643071A-3674-4FC2-A5B5-1ADE4B1090D8}">
      <dsp:nvSpPr>
        <dsp:cNvPr id="7" name="Pie 6"/>
        <dsp:cNvSpPr/>
      </dsp:nvSpPr>
      <dsp:spPr bwMode="white">
        <a:xfrm>
          <a:off x="1543241" y="283101"/>
          <a:ext cx="1975531" cy="1975531"/>
        </a:xfrm>
        <a:prstGeom prst="pieWedge">
          <a:avLst/>
        </a:prstGeom>
      </dsp:spPr>
      <dsp:style>
        <a:lnRef idx="2">
          <a:schemeClr val="lt1"/>
        </a:lnRef>
        <a:fillRef idx="1">
          <a:schemeClr val="accent2"/>
        </a:fillRef>
        <a:effectRef idx="0">
          <a:scrgbClr r="0" g="0" b="0"/>
        </a:effectRef>
        <a:fontRef idx="minor">
          <a:schemeClr val="lt1"/>
        </a:fontRef>
      </dsp:style>
      <dsp:txBody>
        <a:bodyPr lIns="284480" tIns="284480" rIns="284480" bIns="284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4000" b="1" dirty="0">
              <a:latin typeface="微软雅黑" panose="020B0503020204020204" pitchFamily="34" charset="-122"/>
              <a:ea typeface="微软雅黑" panose="020B0503020204020204" pitchFamily="34" charset="-122"/>
              <a:cs typeface="Times New Roman" panose="02020603050405020304" pitchFamily="18" charset="0"/>
            </a:rPr>
            <a:t>信息</a:t>
          </a:r>
          <a:endParaRPr lang="en-US" sz="4000" b="1" dirty="0">
            <a:latin typeface="微软雅黑" panose="020B0503020204020204" pitchFamily="34" charset="-122"/>
            <a:ea typeface="微软雅黑" panose="020B0503020204020204" pitchFamily="34" charset="-122"/>
            <a:cs typeface="Times New Roman" panose="02020603050405020304" pitchFamily="18" charset="0"/>
          </a:endParaRPr>
        </a:p>
      </dsp:txBody>
      <dsp:txXfrm>
        <a:off x="1543241" y="283101"/>
        <a:ext cx="1975531" cy="1975531"/>
      </dsp:txXfrm>
    </dsp:sp>
    <dsp:sp modelId="{8B7C9DA0-CB43-47CC-A34E-21A697E72752}">
      <dsp:nvSpPr>
        <dsp:cNvPr id="8" name="Pie 7"/>
        <dsp:cNvSpPr/>
      </dsp:nvSpPr>
      <dsp:spPr bwMode="white">
        <a:xfrm rot="5400000">
          <a:off x="3610020" y="283101"/>
          <a:ext cx="1975531" cy="1975531"/>
        </a:xfrm>
        <a:prstGeom prst="pieWedge">
          <a:avLst/>
        </a:prstGeom>
      </dsp:spPr>
      <dsp:style>
        <a:lnRef idx="2">
          <a:schemeClr val="lt1"/>
        </a:lnRef>
        <a:fillRef idx="1">
          <a:schemeClr val="accent3"/>
        </a:fillRef>
        <a:effectRef idx="0">
          <a:scrgbClr r="0" g="0" b="0"/>
        </a:effectRef>
        <a:fontRef idx="minor">
          <a:schemeClr val="lt1"/>
        </a:fontRef>
      </dsp:style>
      <dsp:txBody>
        <a:bodyPr rot="-5400000" lIns="284480" tIns="284480" rIns="284480" bIns="284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4000" b="1" dirty="0">
              <a:latin typeface="微软雅黑" panose="020B0503020204020204" pitchFamily="34" charset="-122"/>
              <a:ea typeface="微软雅黑" panose="020B0503020204020204" pitchFamily="34" charset="-122"/>
              <a:cs typeface="Times New Roman" panose="02020603050405020304" pitchFamily="18" charset="0"/>
            </a:rPr>
            <a:t>能源</a:t>
          </a:r>
          <a:endParaRPr lang="en-US" sz="4000" b="1" dirty="0">
            <a:latin typeface="微软雅黑" panose="020B0503020204020204" pitchFamily="34" charset="-122"/>
            <a:ea typeface="微软雅黑" panose="020B0503020204020204" pitchFamily="34" charset="-122"/>
            <a:cs typeface="Times New Roman" panose="02020603050405020304" pitchFamily="18" charset="0"/>
          </a:endParaRPr>
        </a:p>
      </dsp:txBody>
      <dsp:txXfrm rot="5400000">
        <a:off x="3610020" y="283101"/>
        <a:ext cx="1975531" cy="1975531"/>
      </dsp:txXfrm>
    </dsp:sp>
    <dsp:sp modelId="{C6264C0F-F49C-4C96-96CD-A551A619D380}">
      <dsp:nvSpPr>
        <dsp:cNvPr id="9" name="Pie 8"/>
        <dsp:cNvSpPr/>
      </dsp:nvSpPr>
      <dsp:spPr bwMode="white">
        <a:xfrm rot="10800000">
          <a:off x="3610020" y="2349880"/>
          <a:ext cx="1975531" cy="1975531"/>
        </a:xfrm>
        <a:prstGeom prst="pieWedge">
          <a:avLst/>
        </a:prstGeom>
      </dsp:spPr>
      <dsp:style>
        <a:lnRef idx="2">
          <a:schemeClr val="lt1"/>
        </a:lnRef>
        <a:fillRef idx="1">
          <a:schemeClr val="accent4"/>
        </a:fillRef>
        <a:effectRef idx="0">
          <a:scrgbClr r="0" g="0" b="0"/>
        </a:effectRef>
        <a:fontRef idx="minor">
          <a:schemeClr val="lt1"/>
        </a:fontRef>
      </dsp:style>
      <dsp:txBody>
        <a:bodyPr rot="10800000" lIns="284480" tIns="284480" rIns="284480" bIns="284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4000" b="1" dirty="0">
              <a:latin typeface="微软雅黑" panose="020B0503020204020204" pitchFamily="34" charset="-122"/>
              <a:ea typeface="微软雅黑" panose="020B0503020204020204" pitchFamily="34" charset="-122"/>
              <a:cs typeface="Times New Roman" panose="02020603050405020304" pitchFamily="18" charset="0"/>
            </a:rPr>
            <a:t>生物</a:t>
          </a:r>
          <a:endParaRPr lang="en-US" sz="4000" b="1" dirty="0">
            <a:latin typeface="微软雅黑" panose="020B0503020204020204" pitchFamily="34" charset="-122"/>
            <a:ea typeface="微软雅黑" panose="020B0503020204020204" pitchFamily="34" charset="-122"/>
            <a:cs typeface="Times New Roman" panose="02020603050405020304" pitchFamily="18" charset="0"/>
          </a:endParaRPr>
        </a:p>
      </dsp:txBody>
      <dsp:txXfrm rot="10800000">
        <a:off x="3610020" y="2349880"/>
        <a:ext cx="1975531" cy="1975531"/>
      </dsp:txXfrm>
    </dsp:sp>
    <dsp:sp modelId="{053AF3F4-62A4-4C07-8CAA-90A60D6E6D18}">
      <dsp:nvSpPr>
        <dsp:cNvPr id="10" name="Pie 9"/>
        <dsp:cNvSpPr/>
      </dsp:nvSpPr>
      <dsp:spPr bwMode="white">
        <a:xfrm rot="16200000">
          <a:off x="1543241" y="2349880"/>
          <a:ext cx="1975531" cy="1975531"/>
        </a:xfrm>
        <a:prstGeom prst="pieWedge">
          <a:avLst/>
        </a:prstGeom>
      </dsp:spPr>
      <dsp:style>
        <a:lnRef idx="2">
          <a:schemeClr val="lt1"/>
        </a:lnRef>
        <a:fillRef idx="1">
          <a:schemeClr val="accent5"/>
        </a:fillRef>
        <a:effectRef idx="0">
          <a:scrgbClr r="0" g="0" b="0"/>
        </a:effectRef>
        <a:fontRef idx="minor">
          <a:schemeClr val="lt1"/>
        </a:fontRef>
      </dsp:style>
      <dsp:txBody>
        <a:bodyPr rot="5400000" lIns="312928" tIns="312928" rIns="312928" bIns="31292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4400"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sz="4400" b="1" dirty="0">
            <a:latin typeface="微软雅黑" panose="020B0503020204020204" pitchFamily="34" charset="-122"/>
            <a:ea typeface="微软雅黑" panose="020B0503020204020204" pitchFamily="34" charset="-122"/>
            <a:cs typeface="Times New Roman" panose="02020603050405020304" pitchFamily="18" charset="0"/>
          </a:endParaRPr>
        </a:p>
      </dsp:txBody>
      <dsp:txXfrm rot="16200000">
        <a:off x="1543241" y="2349880"/>
        <a:ext cx="1975531" cy="1975531"/>
      </dsp:txXfrm>
    </dsp:sp>
    <dsp:sp modelId="{BF2E704D-0B88-4A76-A6D1-DB49F751F17E}">
      <dsp:nvSpPr>
        <dsp:cNvPr id="11" name="Circular Arrow 10"/>
        <dsp:cNvSpPr/>
      </dsp:nvSpPr>
      <dsp:spPr bwMode="white">
        <a:xfrm>
          <a:off x="3223355" y="1893638"/>
          <a:ext cx="682083" cy="593115"/>
        </a:xfrm>
        <a:prstGeom prst="circularArrow">
          <a:avLst/>
        </a:prstGeom>
      </dsp:spPr>
      <dsp:style>
        <a:lnRef idx="2">
          <a:schemeClr val="lt1"/>
        </a:lnRef>
        <a:fillRef idx="1">
          <a:schemeClr val="accent2">
            <a:tint val="40000"/>
          </a:schemeClr>
        </a:fillRef>
        <a:effectRef idx="0">
          <a:scrgbClr r="0" g="0" b="0"/>
        </a:effectRef>
        <a:fontRef idx="minor"/>
      </dsp:style>
      <dsp:txXfrm>
        <a:off x="3223355" y="1893638"/>
        <a:ext cx="682083" cy="593115"/>
      </dsp:txXfrm>
    </dsp:sp>
    <dsp:sp modelId="{D5A5E289-E64D-49C4-B7E1-1C08F6A1B186}">
      <dsp:nvSpPr>
        <dsp:cNvPr id="12" name="Circular Arrow 11"/>
        <dsp:cNvSpPr/>
      </dsp:nvSpPr>
      <dsp:spPr bwMode="white">
        <a:xfrm rot="10800000">
          <a:off x="3223355" y="2121759"/>
          <a:ext cx="682083" cy="593115"/>
        </a:xfrm>
        <a:prstGeom prst="circularArrow">
          <a:avLst/>
        </a:prstGeom>
      </dsp:spPr>
      <dsp:style>
        <a:lnRef idx="2">
          <a:schemeClr val="lt1"/>
        </a:lnRef>
        <a:fillRef idx="1">
          <a:schemeClr val="accent2">
            <a:tint val="40000"/>
          </a:schemeClr>
        </a:fillRef>
        <a:effectRef idx="0">
          <a:scrgbClr r="0" g="0" b="0"/>
        </a:effectRef>
        <a:fontRef idx="minor"/>
      </dsp:style>
      <dsp:txXfrm rot="10800000">
        <a:off x="3223355" y="2121759"/>
        <a:ext cx="682083" cy="59311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vertAlign" val="none"/>
                  <dgm:param type="horz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vertAlign" val="none"/>
                  <dgm:param type="horz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vertAlign" val="none"/>
                  <dgm:param type="horz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type="pieWedge" r:blip="" rot="90">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type="pieWedge" r:blip="" rot="90">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type="pieWedge" r:blip="" rot="180">
                  <dgm:adjLst/>
                </dgm:shape>
              </dgm:if>
              <dgm:else name="Name40">
                <dgm:shape xmlns:r="http://schemas.openxmlformats.org/officeDocument/2006/relationships" type="pieWedge" r:blip="" rot="270">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type="pieWedge" r:blip="" rot="270">
                  <dgm:adjLst/>
                </dgm:shape>
              </dgm:if>
              <dgm:else name="Name43">
                <dgm:shape xmlns:r="http://schemas.openxmlformats.org/officeDocument/2006/relationships" type="pieWedge" r:blip="" rot="180">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type="leftCircularArrow" r:blip="" rot="180"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type="circularArrow" r:blip="" rot="180"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D81BAE-BD75-4F79-B641-BD24A94C335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A160F1-46E3-4292-9589-4012E3AAE4C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4" Type="http://schemas.openxmlformats.org/officeDocument/2006/relationships/hyperlink" Target="http://baike.baidu.com/view/23998.htm" TargetMode="External"/><Relationship Id="rId3" Type="http://schemas.openxmlformats.org/officeDocument/2006/relationships/hyperlink" Target="http://baike.baidu.com/view/5089.htm" TargetMode="External"/><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t>石墨烯是近年来科学界十分热门的一种材料。值得一提的是，早在</a:t>
            </a:r>
            <a:r>
              <a:rPr lang="en-US" altLang="zh-CN" dirty="0"/>
              <a:t>80</a:t>
            </a:r>
            <a:r>
              <a:rPr lang="zh-CN" altLang="en-US" dirty="0"/>
              <a:t>多年前，这种材料还被认为不可能存在。</a:t>
            </a:r>
            <a:r>
              <a:rPr lang="zh-CN" altLang="en-US" sz="1200" dirty="0"/>
              <a:t>派尔斯和朗道分别在</a:t>
            </a:r>
            <a:r>
              <a:rPr lang="en-US" altLang="zh-CN" sz="1200" dirty="0"/>
              <a:t>1935</a:t>
            </a:r>
            <a:r>
              <a:rPr lang="zh-CN" altLang="en-US" sz="1200" dirty="0"/>
              <a:t>年和</a:t>
            </a:r>
            <a:r>
              <a:rPr lang="en-US" altLang="zh-CN" sz="1200" dirty="0"/>
              <a:t>1937</a:t>
            </a:r>
            <a:r>
              <a:rPr lang="zh-CN" altLang="en-US" sz="1200" dirty="0"/>
              <a:t>年发表论文探讨二维晶体是否存在，并在理论上证明了由于热</a:t>
            </a:r>
            <a:r>
              <a:rPr lang="zh-CN" altLang="en-US" sz="1200" kern="1200" dirty="0">
                <a:solidFill>
                  <a:schemeClr val="tx1"/>
                </a:solidFill>
                <a:effectLst/>
                <a:latin typeface="+mn-lt"/>
                <a:ea typeface="+mn-ea"/>
                <a:cs typeface="+mn-cs"/>
              </a:rPr>
              <a:t>动力学</a:t>
            </a:r>
            <a:r>
              <a:rPr lang="zh-CN" altLang="en-US" sz="1200" dirty="0"/>
              <a:t>不稳定性，二维晶体是不可能在于任何温度下。由于朗道在物理界的崇高地位，他的这种结论被奉为物理定律存在了近</a:t>
            </a:r>
            <a:r>
              <a:rPr lang="en-US" altLang="zh-CN" sz="1200" dirty="0"/>
              <a:t>70</a:t>
            </a:r>
            <a:r>
              <a:rPr lang="zh-CN" altLang="en-US" sz="1200" dirty="0"/>
              <a:t>年，期间石墨烯只存在为一种理论研究对象，直到</a:t>
            </a:r>
            <a:r>
              <a:rPr lang="en-US" altLang="zh-CN" sz="1200" dirty="0"/>
              <a:t>2004</a:t>
            </a:r>
            <a:r>
              <a:rPr lang="zh-CN" altLang="en-US" sz="1200" dirty="0"/>
              <a:t>年英国曼彻斯特大学的科学家</a:t>
            </a:r>
            <a:r>
              <a:rPr lang="zh-CN" altLang="en-US" sz="2400" dirty="0"/>
              <a:t>安德烈</a:t>
            </a:r>
            <a:r>
              <a:rPr lang="en-US" altLang="zh-CN" sz="2400" dirty="0"/>
              <a:t>·</a:t>
            </a:r>
            <a:r>
              <a:rPr lang="zh-CN" altLang="en-US" sz="2400" dirty="0"/>
              <a:t>海姆和康斯坦丁</a:t>
            </a:r>
            <a:r>
              <a:rPr lang="en-US" altLang="zh-CN" sz="2400" dirty="0"/>
              <a:t>·</a:t>
            </a:r>
            <a:r>
              <a:rPr lang="zh-CN" altLang="en-US" sz="2400" dirty="0"/>
              <a:t>诺沃肖洛夫成功制备了石墨烯，使世界重新认识了这种材料，并于</a:t>
            </a:r>
            <a:r>
              <a:rPr lang="en-US" altLang="zh-CN" sz="2400" dirty="0"/>
              <a:t>2010</a:t>
            </a:r>
            <a:r>
              <a:rPr lang="zh-CN" altLang="en-US" sz="2400" dirty="0"/>
              <a:t>年获得了诺贝尔奖，其获奖速度在近年来也是及其罕见的，足以证明该成果对科学界带来的震撼与冲击。</a:t>
            </a:r>
            <a:endParaRPr lang="en-US" altLang="zh-CN" sz="2400" dirty="0"/>
          </a:p>
          <a:p>
            <a:pPr marL="0" marR="0" lvl="1" indent="0" algn="l" defTabSz="914400" rtl="0" eaLnBrk="1" fontAlgn="auto" latinLnBrk="0" hangingPunct="1">
              <a:lnSpc>
                <a:spcPct val="100000"/>
              </a:lnSpc>
              <a:spcBef>
                <a:spcPts val="0"/>
              </a:spcBef>
              <a:spcAft>
                <a:spcPts val="0"/>
              </a:spcAft>
              <a:buClrTx/>
              <a:buSzTx/>
              <a:buFontTx/>
              <a:buNone/>
              <a:defRPr/>
            </a:pPr>
            <a:endParaRPr lang="en-US" altLang="zh-CN" sz="2400" dirty="0"/>
          </a:p>
          <a:p>
            <a:r>
              <a:rPr lang="zh-CN" altLang="en-US" sz="2400" dirty="0"/>
              <a:t>朗道</a:t>
            </a:r>
            <a:r>
              <a:rPr lang="en-US" sz="1200" b="0" i="0" kern="1200" dirty="0">
                <a:solidFill>
                  <a:schemeClr val="tx1"/>
                </a:solidFill>
                <a:effectLst/>
                <a:latin typeface="+mn-lt"/>
                <a:ea typeface="+mn-ea"/>
                <a:cs typeface="+mn-cs"/>
              </a:rPr>
              <a:t>（1908～1968）</a:t>
            </a:r>
            <a:r>
              <a:rPr lang="zh-CN" altLang="en-US" sz="1200" b="0" i="0" kern="1200" dirty="0">
                <a:solidFill>
                  <a:schemeClr val="tx1"/>
                </a:solidFill>
                <a:effectLst/>
                <a:latin typeface="+mn-lt"/>
                <a:ea typeface="+mn-ea"/>
                <a:cs typeface="+mn-cs"/>
              </a:rPr>
              <a:t>，苏联著名科学家，朗道称自己为“最后一个全能物理学家”，这实在也并不过分。也许更确切的名称是“全能理论物理学家”。朗道对理论物理学的许多方面，在国际物理学界享有很高的声望。</a:t>
            </a:r>
            <a:r>
              <a:rPr lang="en-US" altLang="zh-CN" sz="1200" b="0" i="0" kern="1200" dirty="0">
                <a:solidFill>
                  <a:schemeClr val="tx1"/>
                </a:solidFill>
                <a:effectLst/>
                <a:latin typeface="+mn-lt"/>
                <a:ea typeface="+mn-ea"/>
                <a:cs typeface="+mn-cs"/>
              </a:rPr>
              <a:t>1962</a:t>
            </a:r>
            <a:r>
              <a:rPr lang="zh-CN" altLang="en-US" sz="1200" b="0" i="0" kern="1200" dirty="0">
                <a:solidFill>
                  <a:schemeClr val="tx1"/>
                </a:solidFill>
                <a:effectLst/>
                <a:latin typeface="+mn-lt"/>
                <a:ea typeface="+mn-ea"/>
                <a:cs typeface="+mn-cs"/>
              </a:rPr>
              <a:t>年授予他诺贝尔物理学奖。提到的凝聚态和液氦的理论工作，只是他工作的冰山一角。物理学上，朗道的贡献是多方面的，也许是借用摩西十诫之名，</a:t>
            </a:r>
            <a:r>
              <a:rPr lang="en-US" altLang="zh-CN" sz="1200" b="0" i="0" kern="1200" dirty="0">
                <a:solidFill>
                  <a:schemeClr val="tx1"/>
                </a:solidFill>
                <a:effectLst/>
                <a:latin typeface="+mn-lt"/>
                <a:ea typeface="+mn-ea"/>
                <a:cs typeface="+mn-cs"/>
              </a:rPr>
              <a:t>1958</a:t>
            </a:r>
            <a:r>
              <a:rPr lang="zh-CN" altLang="en-US" sz="1200" b="0" i="0" kern="1200" dirty="0">
                <a:solidFill>
                  <a:schemeClr val="tx1"/>
                </a:solidFill>
                <a:effectLst/>
                <a:latin typeface="+mn-lt"/>
                <a:ea typeface="+mn-ea"/>
                <a:cs typeface="+mn-cs"/>
              </a:rPr>
              <a:t>年，苏联原子能研究所为了庆贺朗道的</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寿辰，曾经送给他一块大理石板，板上刻了朗道平生工作中的</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项最重要的科学成果，把他在物理学上的贡献总结为“朗道十诫”。朗道还培养了大量优秀人才，他的学生们后来都成为苏联物理学和空间科学领域的带头人，其中成为院士的就有十几位之多。</a:t>
            </a:r>
            <a:r>
              <a:rPr lang="en-US" altLang="zh-CN" sz="1200" b="0" i="0" kern="1200" dirty="0">
                <a:solidFill>
                  <a:schemeClr val="tx1"/>
                </a:solidFill>
                <a:effectLst/>
                <a:latin typeface="+mn-lt"/>
                <a:ea typeface="+mn-ea"/>
                <a:cs typeface="+mn-cs"/>
              </a:rPr>
              <a:t>2003</a:t>
            </a:r>
            <a:r>
              <a:rPr lang="zh-CN" altLang="en-US" sz="1200" b="0" i="0" kern="1200" dirty="0">
                <a:solidFill>
                  <a:schemeClr val="tx1"/>
                </a:solidFill>
                <a:effectLst/>
                <a:latin typeface="+mn-lt"/>
                <a:ea typeface="+mn-ea"/>
                <a:cs typeface="+mn-cs"/>
              </a:rPr>
              <a:t>年诺贝尔奖得主阿布里科索夫和栗弗席兹就是朗道的学生。</a:t>
            </a:r>
            <a:endParaRPr lang="zh-CN" altLang="en-US" sz="1200" b="0" i="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defRPr/>
            </a:pPr>
            <a:endParaRPr lang="en-US" altLang="zh-CN" sz="2400" dirty="0"/>
          </a:p>
        </p:txBody>
      </p:sp>
      <p:sp>
        <p:nvSpPr>
          <p:cNvPr id="4" name="灯片编号占位符 3"/>
          <p:cNvSpPr>
            <a:spLocks noGrp="1"/>
          </p:cNvSpPr>
          <p:nvPr>
            <p:ph type="sldNum" sz="quarter" idx="10"/>
          </p:nvPr>
        </p:nvSpPr>
        <p:spPr/>
        <p:txBody>
          <a:bodyPr/>
          <a:lstStyle/>
          <a:p>
            <a:fld id="{97C3FB90-17D3-4D9D-A8BD-08300D2652CE}"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严格定义上，石墨烯是一层紧密结合的六方晶格（蜂窝状，</a:t>
            </a:r>
            <a:r>
              <a:rPr lang="en-US" sz="1200" kern="1200" dirty="0">
                <a:solidFill>
                  <a:schemeClr val="tx1"/>
                </a:solidFill>
                <a:effectLst/>
                <a:latin typeface="+mn-lt"/>
                <a:ea typeface="+mn-ea"/>
                <a:cs typeface="+mn-cs"/>
              </a:rPr>
              <a:t>honeycomb</a:t>
            </a:r>
            <a:r>
              <a:rPr lang="zh-CN" altLang="en-US" sz="1200" kern="1200" dirty="0">
                <a:solidFill>
                  <a:schemeClr val="tx1"/>
                </a:solidFill>
                <a:effectLst/>
                <a:latin typeface="+mn-lt"/>
                <a:ea typeface="+mn-ea"/>
                <a:cs typeface="+mn-cs"/>
              </a:rPr>
              <a:t>）的平面的碳原子层。它是一种二维晶体，可以进一步卷曲成为</a:t>
            </a:r>
            <a:r>
              <a:rPr lang="en-US"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维的富勒烯，</a:t>
            </a:r>
            <a:r>
              <a:rPr lang="en-US"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维的纳米管，或者堆叠成</a:t>
            </a:r>
            <a:r>
              <a:rPr lang="en-US"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维的石墨。</a:t>
            </a:r>
            <a:endParaRPr lang="en-US" dirty="0"/>
          </a:p>
        </p:txBody>
      </p:sp>
      <p:sp>
        <p:nvSpPr>
          <p:cNvPr id="4" name="灯片编号占位符 3"/>
          <p:cNvSpPr>
            <a:spLocks noGrp="1"/>
          </p:cNvSpPr>
          <p:nvPr>
            <p:ph type="sldNum" sz="quarter" idx="10"/>
          </p:nvPr>
        </p:nvSpPr>
        <p:spPr/>
        <p:txBody>
          <a:bodyPr/>
          <a:lstStyle/>
          <a:p>
            <a:fld id="{97C3FB90-17D3-4D9D-A8BD-08300D2652CE}"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2004</a:t>
            </a:r>
            <a:r>
              <a:rPr lang="zh-CN" altLang="en-US" sz="1200" b="0" i="0" kern="1200" dirty="0">
                <a:solidFill>
                  <a:schemeClr val="tx1"/>
                </a:solidFill>
                <a:effectLst/>
                <a:latin typeface="+mn-lt"/>
                <a:ea typeface="+mn-ea"/>
                <a:cs typeface="+mn-cs"/>
              </a:rPr>
              <a:t>年，英国曼彻斯特大学的安德烈</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海姆</a:t>
            </a:r>
            <a:r>
              <a:rPr lang="en-US" altLang="zh-CN" sz="1200" b="0" i="0" kern="1200" dirty="0">
                <a:solidFill>
                  <a:schemeClr val="tx1"/>
                </a:solidFill>
                <a:effectLst/>
                <a:latin typeface="+mn-lt"/>
                <a:ea typeface="+mn-ea"/>
                <a:cs typeface="+mn-cs"/>
              </a:rPr>
              <a:t>(Andre K. </a:t>
            </a:r>
            <a:r>
              <a:rPr lang="en-US" altLang="zh-CN" sz="1200" b="0" i="0" kern="1200" dirty="0" err="1">
                <a:solidFill>
                  <a:schemeClr val="tx1"/>
                </a:solidFill>
                <a:effectLst/>
                <a:latin typeface="+mn-lt"/>
                <a:ea typeface="+mn-ea"/>
                <a:cs typeface="+mn-cs"/>
              </a:rPr>
              <a:t>Geim</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等制备出了石墨烯。海姆和他的同事偶然中发现了一种简单易行的新途径。他们强行将</a:t>
            </a:r>
            <a:r>
              <a:rPr lang="zh-CN" altLang="en-US" sz="1200" b="0" i="0" kern="1200" dirty="0">
                <a:solidFill>
                  <a:schemeClr val="tx1"/>
                </a:solidFill>
                <a:effectLst/>
                <a:latin typeface="+mn-lt"/>
                <a:ea typeface="+mn-ea"/>
                <a:cs typeface="+mn-cs"/>
                <a:hlinkClick r:id="rId3"/>
              </a:rPr>
              <a:t>石墨</a:t>
            </a:r>
            <a:r>
              <a:rPr lang="zh-CN" altLang="en-US" sz="1200" b="0" i="0" kern="1200" dirty="0">
                <a:solidFill>
                  <a:schemeClr val="tx1"/>
                </a:solidFill>
                <a:effectLst/>
                <a:latin typeface="+mn-lt"/>
                <a:ea typeface="+mn-ea"/>
                <a:cs typeface="+mn-cs"/>
              </a:rPr>
              <a:t>分离成较小的碎片，从碎片中剥离出较薄的石墨薄片，然后用一种特殊的塑料胶带粘住薄片的两侧，撕开胶带，薄片也随之一分为二。不断重复这一过程，就可以得到越来越薄的石墨薄片，而其中部分样品仅由一层</a:t>
            </a:r>
            <a:r>
              <a:rPr lang="zh-CN" altLang="en-US" sz="1200" b="0" i="0" kern="1200" dirty="0">
                <a:solidFill>
                  <a:schemeClr val="tx1"/>
                </a:solidFill>
                <a:effectLst/>
                <a:latin typeface="+mn-lt"/>
                <a:ea typeface="+mn-ea"/>
                <a:cs typeface="+mn-cs"/>
                <a:hlinkClick r:id="rId4"/>
              </a:rPr>
              <a:t>碳</a:t>
            </a:r>
            <a:r>
              <a:rPr lang="zh-CN" altLang="en-US" sz="1200" b="0" i="0" kern="1200" dirty="0">
                <a:solidFill>
                  <a:schemeClr val="tx1"/>
                </a:solidFill>
                <a:effectLst/>
                <a:latin typeface="+mn-lt"/>
                <a:ea typeface="+mn-ea"/>
                <a:cs typeface="+mn-cs"/>
              </a:rPr>
              <a:t>原子构成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他们制得了石墨烯。</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a:solidFill>
                  <a:schemeClr val="tx1"/>
                </a:solidFill>
                <a:effectLst/>
                <a:latin typeface="+mn-lt"/>
                <a:ea typeface="+mn-ea"/>
                <a:cs typeface="+mn-cs"/>
              </a:rPr>
              <a:t>然而，早在海姆之前，有人就做过类似的工作，但是他们都没有发现石墨烯。这是由于单层原子层极难观测到，由于其尺寸极小，光学显微镜无法观察到，只能用电子显微镜扫描寻找石墨烯，这不异于“大海捞针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安德烈</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海姆和康斯坦丁</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诺沃肖洛夫成功的秘诀在于他们采用了特殊厚度（</a:t>
            </a:r>
            <a:r>
              <a:rPr lang="en-US"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的起伏就可能导致无法观察到现象）的表面有氧化薄膜的硅衬底，在光学显微镜下，石墨烯能被清楚的观察到。从而他们可以进一步使用电子显微镜进行观测。</a:t>
            </a:r>
            <a:endParaRPr lang="en-US" sz="1200" kern="1200" dirty="0">
              <a:solidFill>
                <a:schemeClr val="tx1"/>
              </a:solidFill>
              <a:effectLst/>
              <a:latin typeface="+mn-lt"/>
              <a:ea typeface="+mn-ea"/>
              <a:cs typeface="+mn-cs"/>
            </a:endParaRPr>
          </a:p>
          <a:p>
            <a:br>
              <a:rPr lang="zh-CN" altLang="en-US" sz="1200" b="0" i="0" kern="1200" dirty="0">
                <a:solidFill>
                  <a:schemeClr val="tx1"/>
                </a:solidFill>
                <a:effectLst/>
                <a:latin typeface="+mn-lt"/>
                <a:ea typeface="+mn-ea"/>
                <a:cs typeface="+mn-cs"/>
              </a:rPr>
            </a:br>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这是两年前</a:t>
            </a:r>
            <a:r>
              <a:rPr lang="en-US" altLang="zh-CN" sz="1200" b="0" i="0" kern="1200" dirty="0" err="1">
                <a:solidFill>
                  <a:schemeClr val="tx1"/>
                </a:solidFill>
                <a:effectLst/>
                <a:latin typeface="+mn-lt"/>
                <a:ea typeface="+mn-ea"/>
                <a:cs typeface="+mn-cs"/>
              </a:rPr>
              <a:t>Geim</a:t>
            </a:r>
            <a:r>
              <a:rPr lang="zh-CN" altLang="en-US" sz="1200" b="0" i="0" kern="1200" dirty="0">
                <a:solidFill>
                  <a:schemeClr val="tx1"/>
                </a:solidFill>
                <a:effectLst/>
                <a:latin typeface="+mn-lt"/>
                <a:ea typeface="+mn-ea"/>
                <a:cs typeface="+mn-cs"/>
              </a:rPr>
              <a:t>在他办公室接受</a:t>
            </a:r>
            <a:r>
              <a:rPr lang="en-US" altLang="zh-CN" sz="1200" b="0" i="0" kern="1200" dirty="0">
                <a:solidFill>
                  <a:schemeClr val="tx1"/>
                </a:solidFill>
                <a:effectLst/>
                <a:latin typeface="+mn-lt"/>
                <a:ea typeface="+mn-ea"/>
                <a:cs typeface="+mn-cs"/>
              </a:rPr>
              <a:t>Science Watch</a:t>
            </a:r>
            <a:r>
              <a:rPr lang="zh-CN" altLang="en-US" sz="1200" b="0" i="0" kern="1200" dirty="0">
                <a:solidFill>
                  <a:schemeClr val="tx1"/>
                </a:solidFill>
                <a:effectLst/>
                <a:latin typeface="+mn-lt"/>
                <a:ea typeface="+mn-ea"/>
                <a:cs typeface="+mn-cs"/>
              </a:rPr>
              <a:t>采访时讲的，</a:t>
            </a:r>
            <a:r>
              <a:rPr lang="en-US" altLang="zh-CN" sz="1200" b="0" i="0" kern="1200" dirty="0" err="1">
                <a:solidFill>
                  <a:schemeClr val="tx1"/>
                </a:solidFill>
                <a:effectLst/>
                <a:latin typeface="+mn-lt"/>
                <a:ea typeface="+mn-ea"/>
                <a:cs typeface="+mn-cs"/>
              </a:rPr>
              <a:t>Geim</a:t>
            </a:r>
            <a:r>
              <a:rPr lang="zh-CN" altLang="en-US" sz="1200" b="0" i="0" kern="1200" dirty="0">
                <a:solidFill>
                  <a:schemeClr val="tx1"/>
                </a:solidFill>
                <a:effectLst/>
                <a:latin typeface="+mn-lt"/>
                <a:ea typeface="+mn-ea"/>
                <a:cs typeface="+mn-cs"/>
              </a:rPr>
              <a:t>叙述了发现石墨烯的有趣故事：</a:t>
            </a:r>
            <a:br>
              <a:rPr lang="zh-CN" altLang="en-US" sz="1200" b="0" i="0" kern="1200" dirty="0">
                <a:solidFill>
                  <a:schemeClr val="tx1"/>
                </a:solidFill>
                <a:effectLst/>
                <a:latin typeface="+mn-lt"/>
                <a:ea typeface="+mn-ea"/>
                <a:cs typeface="+mn-cs"/>
              </a:rPr>
            </a:b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故事一：</a:t>
            </a:r>
            <a:br>
              <a:rPr lang="zh-CN" altLang="en-US" sz="1200" b="0" i="0" kern="1200" dirty="0">
                <a:solidFill>
                  <a:schemeClr val="tx1"/>
                </a:solidFill>
                <a:effectLst/>
                <a:latin typeface="+mn-lt"/>
                <a:ea typeface="+mn-ea"/>
                <a:cs typeface="+mn-cs"/>
              </a:rPr>
            </a:br>
            <a:br>
              <a:rPr lang="zh-CN" altLang="en-US" sz="1200" b="0" i="0" kern="1200" dirty="0">
                <a:solidFill>
                  <a:schemeClr val="tx1"/>
                </a:solidFill>
                <a:effectLst/>
                <a:latin typeface="+mn-lt"/>
                <a:ea typeface="+mn-ea"/>
                <a:cs typeface="+mn-cs"/>
              </a:rPr>
            </a:br>
            <a:r>
              <a:rPr lang="en-US" altLang="zh-CN" sz="1200" b="0" i="0" kern="1200" dirty="0" err="1">
                <a:solidFill>
                  <a:schemeClr val="tx1"/>
                </a:solidFill>
                <a:effectLst/>
                <a:latin typeface="+mn-lt"/>
                <a:ea typeface="+mn-ea"/>
                <a:cs typeface="+mn-cs"/>
              </a:rPr>
              <a:t>Geim</a:t>
            </a:r>
            <a:r>
              <a:rPr lang="zh-CN" altLang="en-US" sz="1200" b="0" i="0" kern="1200" dirty="0">
                <a:solidFill>
                  <a:schemeClr val="tx1"/>
                </a:solidFill>
                <a:effectLst/>
                <a:latin typeface="+mn-lt"/>
                <a:ea typeface="+mn-ea"/>
                <a:cs typeface="+mn-cs"/>
              </a:rPr>
              <a:t>说他的实验室里刚来了一位来自中国的博士生。我买了一块高定向裂解石墨</a:t>
            </a:r>
            <a:r>
              <a:rPr lang="en-US" altLang="zh-CN" sz="1200" b="0" i="0" kern="1200" dirty="0">
                <a:solidFill>
                  <a:schemeClr val="tx1"/>
                </a:solidFill>
                <a:effectLst/>
                <a:latin typeface="+mn-lt"/>
                <a:ea typeface="+mn-ea"/>
                <a:cs typeface="+mn-cs"/>
              </a:rPr>
              <a:t>(HOPG),</a:t>
            </a:r>
            <a:r>
              <a:rPr lang="zh-CN" altLang="en-US" sz="1200" b="0" i="0" kern="1200" dirty="0">
                <a:solidFill>
                  <a:schemeClr val="tx1"/>
                </a:solidFill>
                <a:effectLst/>
                <a:latin typeface="+mn-lt"/>
                <a:ea typeface="+mn-ea"/>
                <a:cs typeface="+mn-cs"/>
              </a:rPr>
              <a:t>请这位博士生制成薄膜，要求尽可能地薄。起初我给他一台精巧的抛光机让他研磨。三周后他来见我，他说成功了。他给我看一个培养皿，在培养皿底部有一些石墨的小斑点。我用显微镜观察，估计这些石墨碎片仍然有</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微米厚，大概</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层左右。我问他：“你能否再研磨得薄一点？”这位博士生说：“我需要另一快</a:t>
            </a:r>
            <a:r>
              <a:rPr lang="en-US" altLang="zh-CN" sz="1200" b="0" i="0" kern="1200" dirty="0">
                <a:solidFill>
                  <a:schemeClr val="tx1"/>
                </a:solidFill>
                <a:effectLst/>
                <a:latin typeface="+mn-lt"/>
                <a:ea typeface="+mn-ea"/>
                <a:cs typeface="+mn-cs"/>
              </a:rPr>
              <a:t>HOPG” </a:t>
            </a:r>
            <a:r>
              <a:rPr lang="zh-CN" altLang="en-US" sz="1200" b="0" i="0" kern="1200" dirty="0">
                <a:solidFill>
                  <a:schemeClr val="tx1"/>
                </a:solidFill>
                <a:effectLst/>
                <a:latin typeface="+mn-lt"/>
                <a:ea typeface="+mn-ea"/>
                <a:cs typeface="+mn-cs"/>
              </a:rPr>
              <a:t>一块</a:t>
            </a:r>
            <a:r>
              <a:rPr lang="en-US" altLang="zh-CN" sz="1200" b="0" i="0" kern="1200" dirty="0">
                <a:solidFill>
                  <a:schemeClr val="tx1"/>
                </a:solidFill>
                <a:effectLst/>
                <a:latin typeface="+mn-lt"/>
                <a:ea typeface="+mn-ea"/>
                <a:cs typeface="+mn-cs"/>
              </a:rPr>
              <a:t>HOPG</a:t>
            </a:r>
            <a:r>
              <a:rPr lang="zh-CN" altLang="en-US" sz="1200" b="0" i="0" kern="1200" dirty="0">
                <a:solidFill>
                  <a:schemeClr val="tx1"/>
                </a:solidFill>
                <a:effectLst/>
                <a:latin typeface="+mn-lt"/>
                <a:ea typeface="+mn-ea"/>
                <a:cs typeface="+mn-cs"/>
              </a:rPr>
              <a:t>的售价当时约</a:t>
            </a:r>
            <a:r>
              <a:rPr lang="en-US" altLang="zh-CN" sz="1200" b="0" i="0" kern="1200" dirty="0">
                <a:solidFill>
                  <a:schemeClr val="tx1"/>
                </a:solidFill>
                <a:effectLst/>
                <a:latin typeface="+mn-lt"/>
                <a:ea typeface="+mn-ea"/>
                <a:cs typeface="+mn-cs"/>
              </a:rPr>
              <a:t>300</a:t>
            </a:r>
            <a:r>
              <a:rPr lang="zh-CN" altLang="en-US" sz="1200" b="0" i="0" kern="1200" dirty="0">
                <a:solidFill>
                  <a:schemeClr val="tx1"/>
                </a:solidFill>
                <a:effectLst/>
                <a:latin typeface="+mn-lt"/>
                <a:ea typeface="+mn-ea"/>
                <a:cs typeface="+mn-cs"/>
              </a:rPr>
              <a:t>美元。</a:t>
            </a:r>
            <a:r>
              <a:rPr lang="en-US" altLang="zh-CN" sz="1200" b="0" i="0" kern="1200" dirty="0" err="1">
                <a:solidFill>
                  <a:schemeClr val="tx1"/>
                </a:solidFill>
                <a:effectLst/>
                <a:latin typeface="+mn-lt"/>
                <a:ea typeface="+mn-ea"/>
                <a:cs typeface="+mn-cs"/>
              </a:rPr>
              <a:t>Geim</a:t>
            </a:r>
            <a:r>
              <a:rPr lang="zh-CN" altLang="en-US" sz="1200" b="0" i="0" kern="1200" dirty="0">
                <a:solidFill>
                  <a:schemeClr val="tx1"/>
                </a:solidFill>
                <a:effectLst/>
                <a:latin typeface="+mn-lt"/>
                <a:ea typeface="+mn-ea"/>
                <a:cs typeface="+mn-cs"/>
              </a:rPr>
              <a:t>说“我当时向他解释时一定是不太礼貌，我说你不必磨掉整块砖头才指望获得一粒沙子吧。不料他同样有礼貌地回答道：“如果你这么聪明，你自己试试。”这就是一个转折点，面对学生的叫板，</a:t>
            </a:r>
            <a:r>
              <a:rPr lang="en-US" altLang="zh-CN" sz="1200" b="0" i="0" kern="1200" dirty="0" err="1">
                <a:solidFill>
                  <a:schemeClr val="tx1"/>
                </a:solidFill>
                <a:effectLst/>
                <a:latin typeface="+mn-lt"/>
                <a:ea typeface="+mn-ea"/>
                <a:cs typeface="+mn-cs"/>
              </a:rPr>
              <a:t>Geim</a:t>
            </a:r>
            <a:r>
              <a:rPr lang="zh-CN" altLang="en-US" sz="1200" b="0" i="0" kern="1200" dirty="0">
                <a:solidFill>
                  <a:schemeClr val="tx1"/>
                </a:solidFill>
                <a:effectLst/>
                <a:latin typeface="+mn-lt"/>
                <a:ea typeface="+mn-ea"/>
                <a:cs typeface="+mn-cs"/>
              </a:rPr>
              <a:t>自己来试，决定用透明胶带。</a:t>
            </a:r>
            <a:br>
              <a:rPr lang="zh-CN" altLang="en-US" sz="1200" b="0" i="0" kern="1200" dirty="0">
                <a:solidFill>
                  <a:schemeClr val="tx1"/>
                </a:solidFill>
                <a:effectLst/>
                <a:latin typeface="+mn-lt"/>
                <a:ea typeface="+mn-ea"/>
                <a:cs typeface="+mn-cs"/>
              </a:rPr>
            </a:b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后面的故事大家可能都知道了，先在胶带上粘一小块石墨、折叠，然后再撕开胶带，薄片也随之一分为二。屡次重复这一过程，即可将石墨减薄，他们很快获得了更薄的石墨，一周后用这些石墨片制成了具有栅控特性的电子器件，类似晶体管，其实当时所用的石墨片并非单原子层</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石墨烯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层左右， 但</a:t>
            </a:r>
            <a:r>
              <a:rPr lang="en-US" altLang="zh-CN" sz="1200" b="0" i="0" kern="1200" dirty="0" err="1">
                <a:solidFill>
                  <a:schemeClr val="tx1"/>
                </a:solidFill>
                <a:effectLst/>
                <a:latin typeface="+mn-lt"/>
                <a:ea typeface="+mn-ea"/>
                <a:cs typeface="+mn-cs"/>
              </a:rPr>
              <a:t>Geim</a:t>
            </a:r>
            <a:r>
              <a:rPr lang="zh-CN" altLang="en-US" sz="1200" b="0" i="0" kern="1200" dirty="0">
                <a:solidFill>
                  <a:schemeClr val="tx1"/>
                </a:solidFill>
                <a:effectLst/>
                <a:latin typeface="+mn-lt"/>
                <a:ea typeface="+mn-ea"/>
                <a:cs typeface="+mn-cs"/>
              </a:rPr>
              <a:t>唯恐有人也在探索同样的工作，于是等不及拿到单层石墨烯就匆匆往前做的。一开始</a:t>
            </a:r>
            <a:r>
              <a:rPr lang="en-US" altLang="zh-CN" sz="1200" b="0" i="0" kern="1200" dirty="0" err="1">
                <a:solidFill>
                  <a:schemeClr val="tx1"/>
                </a:solidFill>
                <a:effectLst/>
                <a:latin typeface="+mn-lt"/>
                <a:ea typeface="+mn-ea"/>
                <a:cs typeface="+mn-cs"/>
              </a:rPr>
              <a:t>Novoselov</a:t>
            </a:r>
            <a:r>
              <a:rPr lang="zh-CN" altLang="en-US" sz="1200" b="0" i="0" kern="1200" dirty="0">
                <a:solidFill>
                  <a:schemeClr val="tx1"/>
                </a:solidFill>
                <a:effectLst/>
                <a:latin typeface="+mn-lt"/>
                <a:ea typeface="+mn-ea"/>
                <a:cs typeface="+mn-cs"/>
              </a:rPr>
              <a:t>可能没有参加，是后来才介入的，其强项可能是电学测量方面的，假如我们这位中国博士生按</a:t>
            </a:r>
            <a:r>
              <a:rPr lang="en-US" altLang="zh-CN" sz="1200" b="0" i="0" kern="1200" dirty="0" err="1">
                <a:solidFill>
                  <a:schemeClr val="tx1"/>
                </a:solidFill>
                <a:effectLst/>
                <a:latin typeface="+mn-lt"/>
                <a:ea typeface="+mn-ea"/>
                <a:cs typeface="+mn-cs"/>
              </a:rPr>
              <a:t>Geim</a:t>
            </a:r>
            <a:r>
              <a:rPr lang="zh-CN" altLang="en-US" sz="1200" b="0" i="0" kern="1200" dirty="0">
                <a:solidFill>
                  <a:schemeClr val="tx1"/>
                </a:solidFill>
                <a:effectLst/>
                <a:latin typeface="+mn-lt"/>
                <a:ea typeface="+mn-ea"/>
                <a:cs typeface="+mn-cs"/>
              </a:rPr>
              <a:t>的要求获得石墨烯薄片，那么获诺贝尔奖可能这位博士生也有份的。遗憾吗？这就是科学研究，机会、偶然与必然是相伴的。不同的性格会决定研究者的工作风格，同样会决定各自的命运。</a:t>
            </a:r>
            <a:br>
              <a:rPr lang="zh-CN" altLang="en-US" sz="1200" b="0" i="0" kern="1200" dirty="0">
                <a:solidFill>
                  <a:schemeClr val="tx1"/>
                </a:solidFill>
                <a:effectLst/>
                <a:latin typeface="+mn-lt"/>
                <a:ea typeface="+mn-ea"/>
                <a:cs typeface="+mn-cs"/>
              </a:rPr>
            </a:b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故事二：</a:t>
            </a:r>
            <a:br>
              <a:rPr lang="zh-CN" altLang="en-US" sz="1200" b="0" i="0" kern="1200" dirty="0">
                <a:solidFill>
                  <a:schemeClr val="tx1"/>
                </a:solidFill>
                <a:effectLst/>
                <a:latin typeface="+mn-lt"/>
                <a:ea typeface="+mn-ea"/>
                <a:cs typeface="+mn-cs"/>
              </a:rPr>
            </a:b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问</a:t>
            </a:r>
            <a:r>
              <a:rPr lang="en-US" altLang="zh-CN" sz="1200" b="0" i="0" kern="1200" dirty="0" err="1">
                <a:solidFill>
                  <a:schemeClr val="tx1"/>
                </a:solidFill>
                <a:effectLst/>
                <a:latin typeface="+mn-lt"/>
                <a:ea typeface="+mn-ea"/>
                <a:cs typeface="+mn-cs"/>
              </a:rPr>
              <a:t>Geim</a:t>
            </a:r>
            <a:r>
              <a:rPr lang="zh-CN" altLang="en-US" sz="1200" b="0" i="0" kern="1200" dirty="0">
                <a:solidFill>
                  <a:schemeClr val="tx1"/>
                </a:solidFill>
                <a:effectLst/>
                <a:latin typeface="+mn-lt"/>
                <a:ea typeface="+mn-ea"/>
                <a:cs typeface="+mn-cs"/>
              </a:rPr>
              <a:t>为什么当时会想到去发现石墨烯？</a:t>
            </a:r>
            <a:r>
              <a:rPr lang="en-US" altLang="zh-CN" sz="1200" b="0" i="0" kern="1200" dirty="0" err="1">
                <a:solidFill>
                  <a:schemeClr val="tx1"/>
                </a:solidFill>
                <a:effectLst/>
                <a:latin typeface="+mn-lt"/>
                <a:ea typeface="+mn-ea"/>
                <a:cs typeface="+mn-cs"/>
              </a:rPr>
              <a:t>Geim</a:t>
            </a:r>
            <a:r>
              <a:rPr lang="zh-CN" altLang="en-US" sz="1200" b="0" i="0" kern="1200" dirty="0">
                <a:solidFill>
                  <a:schemeClr val="tx1"/>
                </a:solidFill>
                <a:effectLst/>
                <a:latin typeface="+mn-lt"/>
                <a:ea typeface="+mn-ea"/>
                <a:cs typeface="+mn-cs"/>
              </a:rPr>
              <a:t>说，首先我们有设备，可以研究小样品，其次我有一点低维系统方面的知识，我博士后的研究工作就是涉及低维系统的。第三个原因我戏称是我的科研恶习，那一段时间里，我关注碳纳米管那一拨人，恶心他们时不时地声称获得这样或那样的牛工作。我想我可以做一点不同于碳纳米管的东西，暗想为什么不把碳纳米管剖开呢？这就是最初的想法：试着做一些类似碳纳米管的东西，尝试用抛光将石墨减薄，直至几层或尽可能地薄。其实当时谁也没料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包括</a:t>
            </a:r>
            <a:r>
              <a:rPr lang="en-US" altLang="zh-CN" sz="1200" b="0" i="0" kern="1200" dirty="0" err="1">
                <a:solidFill>
                  <a:schemeClr val="tx1"/>
                </a:solidFill>
                <a:effectLst/>
                <a:latin typeface="+mn-lt"/>
                <a:ea typeface="+mn-ea"/>
                <a:cs typeface="+mn-cs"/>
              </a:rPr>
              <a:t>Geim</a:t>
            </a:r>
            <a:r>
              <a:rPr lang="zh-CN" altLang="en-US" sz="1200" b="0" i="0" kern="1200" dirty="0">
                <a:solidFill>
                  <a:schemeClr val="tx1"/>
                </a:solidFill>
                <a:effectLst/>
                <a:latin typeface="+mn-lt"/>
                <a:ea typeface="+mn-ea"/>
                <a:cs typeface="+mn-cs"/>
              </a:rPr>
              <a:t>自己</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能获得单原子层的石墨烯，但都认为制备</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或</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层石墨应该是没有问题的。故当时我们的目标是：制备</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层的石墨，并尝试对其进行研究，希望能解决类似于碳纳米管体系中的问题。于是</a:t>
            </a:r>
            <a:r>
              <a:rPr lang="en-US" altLang="zh-CN" sz="1200" b="0" i="0" kern="1200" dirty="0" err="1">
                <a:solidFill>
                  <a:schemeClr val="tx1"/>
                </a:solidFill>
                <a:effectLst/>
                <a:latin typeface="+mn-lt"/>
                <a:ea typeface="+mn-ea"/>
                <a:cs typeface="+mn-cs"/>
              </a:rPr>
              <a:t>Geim</a:t>
            </a:r>
            <a:r>
              <a:rPr lang="zh-CN" altLang="en-US" sz="1200" b="0" i="0" kern="1200" dirty="0">
                <a:solidFill>
                  <a:schemeClr val="tx1"/>
                </a:solidFill>
                <a:effectLst/>
                <a:latin typeface="+mn-lt"/>
                <a:ea typeface="+mn-ea"/>
                <a:cs typeface="+mn-cs"/>
              </a:rPr>
              <a:t>开始了工作，时间约在</a:t>
            </a:r>
            <a:r>
              <a:rPr lang="en-US" altLang="zh-CN" sz="1200" b="0" i="0" kern="1200" dirty="0">
                <a:solidFill>
                  <a:schemeClr val="tx1"/>
                </a:solidFill>
                <a:effectLst/>
                <a:latin typeface="+mn-lt"/>
                <a:ea typeface="+mn-ea"/>
                <a:cs typeface="+mn-cs"/>
              </a:rPr>
              <a:t>2002~2003</a:t>
            </a:r>
            <a:r>
              <a:rPr lang="zh-CN" altLang="en-US" sz="1200" b="0" i="0" kern="1200" dirty="0">
                <a:solidFill>
                  <a:schemeClr val="tx1"/>
                </a:solidFill>
                <a:effectLst/>
                <a:latin typeface="+mn-lt"/>
                <a:ea typeface="+mn-ea"/>
                <a:cs typeface="+mn-cs"/>
              </a:rPr>
              <a:t>年间，</a:t>
            </a:r>
            <a:r>
              <a:rPr lang="en-US" altLang="zh-CN" sz="1200" b="0" i="0" kern="1200" dirty="0">
                <a:solidFill>
                  <a:schemeClr val="tx1"/>
                </a:solidFill>
                <a:effectLst/>
                <a:latin typeface="+mn-lt"/>
                <a:ea typeface="+mn-ea"/>
                <a:cs typeface="+mn-cs"/>
              </a:rPr>
              <a:t>2004</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月在</a:t>
            </a:r>
            <a:r>
              <a:rPr lang="en-US" altLang="zh-CN" sz="1200" b="0" i="0" kern="1200" dirty="0">
                <a:solidFill>
                  <a:schemeClr val="tx1"/>
                </a:solidFill>
                <a:effectLst/>
                <a:latin typeface="+mn-lt"/>
                <a:ea typeface="+mn-ea"/>
                <a:cs typeface="+mn-cs"/>
              </a:rPr>
              <a:t>Science</a:t>
            </a:r>
            <a:r>
              <a:rPr lang="zh-CN" altLang="en-US" sz="1200" b="0" i="0" kern="1200" dirty="0">
                <a:solidFill>
                  <a:schemeClr val="tx1"/>
                </a:solidFill>
                <a:effectLst/>
                <a:latin typeface="+mn-lt"/>
                <a:ea typeface="+mn-ea"/>
                <a:cs typeface="+mn-cs"/>
              </a:rPr>
              <a:t>上发表题为“</a:t>
            </a:r>
            <a:r>
              <a:rPr lang="en-US" altLang="zh-CN" sz="1200" b="0" i="0" kern="1200" dirty="0">
                <a:solidFill>
                  <a:schemeClr val="tx1"/>
                </a:solidFill>
                <a:effectLst/>
                <a:latin typeface="+mn-lt"/>
                <a:ea typeface="+mn-ea"/>
                <a:cs typeface="+mn-cs"/>
              </a:rPr>
              <a:t>Electric Field Effect in Atomically Thin Carbon Films”</a:t>
            </a:r>
            <a:r>
              <a:rPr lang="zh-CN" altLang="en-US" sz="1200" b="0" i="0" kern="1200" dirty="0">
                <a:solidFill>
                  <a:schemeClr val="tx1"/>
                </a:solidFill>
                <a:effectLst/>
                <a:latin typeface="+mn-lt"/>
                <a:ea typeface="+mn-ea"/>
                <a:cs typeface="+mn-cs"/>
              </a:rPr>
              <a:t>论文，署名共</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位，包括两名中国人</a:t>
            </a:r>
            <a:r>
              <a:rPr lang="en-US" altLang="zh-CN" sz="1200" b="0" i="0" kern="1200" dirty="0">
                <a:solidFill>
                  <a:schemeClr val="tx1"/>
                </a:solidFill>
                <a:effectLst/>
                <a:latin typeface="+mn-lt"/>
                <a:ea typeface="+mn-ea"/>
                <a:cs typeface="+mn-cs"/>
              </a:rPr>
              <a:t>(D. Jiang, Y. Zhang)</a:t>
            </a:r>
            <a:r>
              <a:rPr lang="zh-CN" altLang="en-US" sz="1200" b="0" i="0" kern="1200" dirty="0">
                <a:solidFill>
                  <a:schemeClr val="tx1"/>
                </a:solidFill>
                <a:effectLst/>
                <a:latin typeface="+mn-lt"/>
                <a:ea typeface="+mn-ea"/>
                <a:cs typeface="+mn-cs"/>
              </a:rPr>
              <a:t>。</a:t>
            </a:r>
            <a:br>
              <a:rPr lang="zh-CN" altLang="en-US" sz="1200" b="0" i="0" kern="1200" dirty="0">
                <a:solidFill>
                  <a:schemeClr val="tx1"/>
                </a:solidFill>
                <a:effectLst/>
                <a:latin typeface="+mn-lt"/>
                <a:ea typeface="+mn-ea"/>
                <a:cs typeface="+mn-cs"/>
              </a:rPr>
            </a:b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从</a:t>
            </a:r>
            <a:r>
              <a:rPr lang="en-US" altLang="zh-CN" sz="1200" b="0" i="0" kern="1200" dirty="0" err="1">
                <a:solidFill>
                  <a:schemeClr val="tx1"/>
                </a:solidFill>
                <a:effectLst/>
                <a:latin typeface="+mn-lt"/>
                <a:ea typeface="+mn-ea"/>
                <a:cs typeface="+mn-cs"/>
              </a:rPr>
              <a:t>Geim</a:t>
            </a:r>
            <a:r>
              <a:rPr lang="zh-CN" altLang="en-US" sz="1200" b="0" i="0" kern="1200" dirty="0">
                <a:solidFill>
                  <a:schemeClr val="tx1"/>
                </a:solidFill>
                <a:effectLst/>
                <a:latin typeface="+mn-lt"/>
                <a:ea typeface="+mn-ea"/>
                <a:cs typeface="+mn-cs"/>
              </a:rPr>
              <a:t>的故事可知，如果想获原创性的东西，应该向</a:t>
            </a:r>
            <a:r>
              <a:rPr lang="en-US" altLang="zh-CN" sz="1200" b="0" i="0" kern="1200" dirty="0" err="1">
                <a:solidFill>
                  <a:schemeClr val="tx1"/>
                </a:solidFill>
                <a:effectLst/>
                <a:latin typeface="+mn-lt"/>
                <a:ea typeface="+mn-ea"/>
                <a:cs typeface="+mn-cs"/>
              </a:rPr>
              <a:t>Geim</a:t>
            </a:r>
            <a:r>
              <a:rPr lang="zh-CN" altLang="en-US" sz="1200" b="0" i="0" kern="1200" dirty="0">
                <a:solidFill>
                  <a:schemeClr val="tx1"/>
                </a:solidFill>
                <a:effectLst/>
                <a:latin typeface="+mn-lt"/>
                <a:ea typeface="+mn-ea"/>
                <a:cs typeface="+mn-cs"/>
              </a:rPr>
              <a:t>学习，绝不跟风，</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不做</a:t>
            </a:r>
            <a:r>
              <a:rPr lang="en-US" altLang="zh-CN" sz="1200" b="0" i="0" kern="1200" dirty="0">
                <a:solidFill>
                  <a:schemeClr val="tx1"/>
                </a:solidFill>
                <a:effectLst/>
                <a:latin typeface="+mn-lt"/>
                <a:ea typeface="+mn-ea"/>
                <a:cs typeface="+mn-cs"/>
              </a:rPr>
              <a:t>Research</a:t>
            </a:r>
            <a:r>
              <a:rPr lang="zh-CN" altLang="en-US" sz="1200" b="0" i="0" kern="1200" dirty="0">
                <a:solidFill>
                  <a:schemeClr val="tx1"/>
                </a:solidFill>
                <a:effectLst/>
                <a:latin typeface="+mn-lt"/>
                <a:ea typeface="+mn-ea"/>
                <a:cs typeface="+mn-cs"/>
              </a:rPr>
              <a:t>，做</a:t>
            </a:r>
            <a:r>
              <a:rPr lang="en-US" altLang="zh-CN" sz="1200" b="0" i="0" kern="1200" dirty="0">
                <a:solidFill>
                  <a:schemeClr val="tx1"/>
                </a:solidFill>
                <a:effectLst/>
                <a:latin typeface="+mn-lt"/>
                <a:ea typeface="+mn-ea"/>
                <a:cs typeface="+mn-cs"/>
              </a:rPr>
              <a:t>Search"</a:t>
            </a:r>
            <a:r>
              <a:rPr lang="zh-CN" altLang="en-US" sz="1200" b="0" i="0" kern="1200" dirty="0">
                <a:solidFill>
                  <a:schemeClr val="tx1"/>
                </a:solidFill>
                <a:effectLst/>
                <a:latin typeface="+mn-lt"/>
                <a:ea typeface="+mn-ea"/>
                <a:cs typeface="+mn-cs"/>
              </a:rPr>
              <a:t>，尝试前人没有做过的东西，唯有那些东西才有可能永恒。</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en-US" dirty="0"/>
          </a:p>
        </p:txBody>
      </p:sp>
      <p:sp>
        <p:nvSpPr>
          <p:cNvPr id="4" name="灯片编号占位符 3"/>
          <p:cNvSpPr>
            <a:spLocks noGrp="1"/>
          </p:cNvSpPr>
          <p:nvPr>
            <p:ph type="sldNum" sz="quarter" idx="10"/>
          </p:nvPr>
        </p:nvSpPr>
        <p:spPr/>
        <p:txBody>
          <a:bodyPr/>
          <a:lstStyle/>
          <a:p>
            <a:fld id="{97C3FB90-17D3-4D9D-A8BD-08300D2652CE}"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       石墨烯具有出乎意料的电学特性。载流子在石墨烯中能够运动几千个原子间距的距离而不被散射。石墨烯具有明显的双极性电场效应，即载流子能连续的在电子和空穴之间变化，即便在</a:t>
            </a:r>
            <a:r>
              <a:rPr lang="en-US"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型掺杂浓度高达</a:t>
            </a:r>
            <a:r>
              <a:rPr lang="en-US" sz="1200" kern="1200" dirty="0">
                <a:solidFill>
                  <a:schemeClr val="tx1"/>
                </a:solidFill>
                <a:effectLst/>
                <a:latin typeface="+mn-lt"/>
                <a:ea typeface="+mn-ea"/>
                <a:cs typeface="+mn-cs"/>
              </a:rPr>
              <a:t>10^13 cm^-2</a:t>
            </a:r>
            <a:r>
              <a:rPr lang="zh-CN" altLang="en-US" sz="1200" kern="1200" dirty="0">
                <a:solidFill>
                  <a:schemeClr val="tx1"/>
                </a:solidFill>
                <a:effectLst/>
                <a:latin typeface="+mn-lt"/>
                <a:ea typeface="+mn-ea"/>
                <a:cs typeface="+mn-cs"/>
              </a:rPr>
              <a:t>，其迁移率可以超过</a:t>
            </a:r>
            <a:r>
              <a:rPr lang="en-US" sz="1200" kern="1200" dirty="0">
                <a:solidFill>
                  <a:schemeClr val="tx1"/>
                </a:solidFill>
                <a:effectLst/>
                <a:latin typeface="+mn-lt"/>
                <a:ea typeface="+mn-ea"/>
                <a:cs typeface="+mn-cs"/>
              </a:rPr>
              <a:t>15,000cm^2/</a:t>
            </a:r>
            <a:r>
              <a:rPr lang="en-US" sz="1200" kern="1200" dirty="0" err="1">
                <a:solidFill>
                  <a:schemeClr val="tx1"/>
                </a:solidFill>
                <a:effectLst/>
                <a:latin typeface="+mn-lt"/>
                <a:ea typeface="+mn-ea"/>
                <a:cs typeface="+mn-cs"/>
              </a:rPr>
              <a:t>Vs</a:t>
            </a:r>
            <a:r>
              <a:rPr lang="zh-CN" altLang="en-US" sz="1200" kern="1200" dirty="0">
                <a:solidFill>
                  <a:schemeClr val="tx1"/>
                </a:solidFill>
                <a:effectLst/>
                <a:latin typeface="+mn-lt"/>
                <a:ea typeface="+mn-ea"/>
                <a:cs typeface="+mn-cs"/>
              </a:rPr>
              <a:t>。相比之下，</a:t>
            </a:r>
            <a:r>
              <a:rPr lang="en-US" sz="1200" kern="1200" dirty="0">
                <a:solidFill>
                  <a:schemeClr val="tx1"/>
                </a:solidFill>
                <a:effectLst/>
                <a:latin typeface="+mn-lt"/>
                <a:ea typeface="+mn-ea"/>
                <a:cs typeface="+mn-cs"/>
              </a:rPr>
              <a:t>Si</a:t>
            </a:r>
            <a:r>
              <a:rPr lang="zh-CN" altLang="en-US" sz="1200" kern="1200" dirty="0">
                <a:solidFill>
                  <a:schemeClr val="tx1"/>
                </a:solidFill>
                <a:effectLst/>
                <a:latin typeface="+mn-lt"/>
                <a:ea typeface="+mn-ea"/>
                <a:cs typeface="+mn-cs"/>
              </a:rPr>
              <a:t>的电子迁移率只有</a:t>
            </a:r>
            <a:r>
              <a:rPr lang="en-US" sz="1200" kern="1200" dirty="0">
                <a:solidFill>
                  <a:schemeClr val="tx1"/>
                </a:solidFill>
                <a:effectLst/>
                <a:latin typeface="+mn-lt"/>
                <a:ea typeface="+mn-ea"/>
                <a:cs typeface="+mn-cs"/>
              </a:rPr>
              <a:t>1,400 cm^2/</a:t>
            </a:r>
            <a:r>
              <a:rPr lang="en-US" sz="1200" kern="1200" dirty="0" err="1">
                <a:solidFill>
                  <a:schemeClr val="tx1"/>
                </a:solidFill>
                <a:effectLst/>
                <a:latin typeface="+mn-lt"/>
                <a:ea typeface="+mn-ea"/>
                <a:cs typeface="+mn-cs"/>
              </a:rPr>
              <a:t>Vs</a:t>
            </a:r>
            <a:r>
              <a:rPr lang="zh-CN" altLang="en-US" sz="1200" kern="1200" dirty="0">
                <a:solidFill>
                  <a:schemeClr val="tx1"/>
                </a:solidFill>
                <a:effectLst/>
                <a:latin typeface="+mn-lt"/>
                <a:ea typeface="+mn-ea"/>
                <a:cs typeface="+mn-cs"/>
              </a:rPr>
              <a:t>，空穴迁移率只有</a:t>
            </a:r>
            <a:r>
              <a:rPr lang="en-US" sz="1200" kern="1200" dirty="0">
                <a:solidFill>
                  <a:schemeClr val="tx1"/>
                </a:solidFill>
                <a:effectLst/>
                <a:latin typeface="+mn-lt"/>
                <a:ea typeface="+mn-ea"/>
                <a:cs typeface="+mn-cs"/>
              </a:rPr>
              <a:t>450 cm^2/</a:t>
            </a:r>
            <a:r>
              <a:rPr lang="en-US" sz="1200" kern="1200" dirty="0" err="1">
                <a:solidFill>
                  <a:schemeClr val="tx1"/>
                </a:solidFill>
                <a:effectLst/>
                <a:latin typeface="+mn-lt"/>
                <a:ea typeface="+mn-ea"/>
                <a:cs typeface="+mn-cs"/>
              </a:rPr>
              <a:t>Vs</a:t>
            </a:r>
            <a:r>
              <a:rPr lang="zh-CN" altLang="en-US" sz="1200" kern="1200" dirty="0">
                <a:solidFill>
                  <a:schemeClr val="tx1"/>
                </a:solidFill>
                <a:effectLst/>
                <a:latin typeface="+mn-lt"/>
                <a:ea typeface="+mn-ea"/>
                <a:cs typeface="+mn-cs"/>
              </a:rPr>
              <a:t>。而且考虑到目前还存在杂质散射的因素限制，因此石墨烯的在载流子迁移率也许可以提高到</a:t>
            </a:r>
            <a:r>
              <a:rPr lang="en-US" sz="1200" kern="1200" dirty="0">
                <a:solidFill>
                  <a:schemeClr val="tx1"/>
                </a:solidFill>
                <a:effectLst/>
                <a:latin typeface="+mn-lt"/>
                <a:ea typeface="+mn-ea"/>
                <a:cs typeface="+mn-cs"/>
              </a:rPr>
              <a:t>100,000 cm^2/</a:t>
            </a:r>
            <a:r>
              <a:rPr lang="en-US" sz="1200" kern="1200" dirty="0" err="1">
                <a:solidFill>
                  <a:schemeClr val="tx1"/>
                </a:solidFill>
                <a:effectLst/>
                <a:latin typeface="+mn-lt"/>
                <a:ea typeface="+mn-ea"/>
                <a:cs typeface="+mn-cs"/>
              </a:rPr>
              <a:t>Vs</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2010</a:t>
            </a:r>
            <a:r>
              <a:rPr lang="zh-CN" altLang="en-US" sz="1200" kern="1200" dirty="0">
                <a:solidFill>
                  <a:schemeClr val="tx1"/>
                </a:solidFill>
                <a:effectLst/>
                <a:latin typeface="+mn-lt"/>
                <a:ea typeface="+mn-ea"/>
                <a:cs typeface="+mn-cs"/>
              </a:rPr>
              <a:t>年初，</a:t>
            </a:r>
            <a:r>
              <a:rPr lang="en-US" sz="1200" kern="1200" dirty="0">
                <a:solidFill>
                  <a:schemeClr val="tx1"/>
                </a:solidFill>
                <a:effectLst/>
                <a:latin typeface="+mn-lt"/>
                <a:ea typeface="+mn-ea"/>
                <a:cs typeface="+mn-cs"/>
              </a:rPr>
              <a:t>IBM</a:t>
            </a:r>
            <a:r>
              <a:rPr lang="zh-CN" altLang="en-US" sz="1200" kern="1200" dirty="0">
                <a:solidFill>
                  <a:schemeClr val="tx1"/>
                </a:solidFill>
                <a:effectLst/>
                <a:latin typeface="+mn-lt"/>
                <a:ea typeface="+mn-ea"/>
                <a:cs typeface="+mn-cs"/>
              </a:rPr>
              <a:t>宣布通过改进栅极的绝缘层等措施，开发出了截止频率高达</a:t>
            </a:r>
            <a:r>
              <a:rPr lang="en-US" sz="1200" kern="1200" dirty="0">
                <a:solidFill>
                  <a:schemeClr val="tx1"/>
                </a:solidFill>
                <a:effectLst/>
                <a:latin typeface="+mn-lt"/>
                <a:ea typeface="+mn-ea"/>
                <a:cs typeface="+mn-cs"/>
              </a:rPr>
              <a:t>100GHz</a:t>
            </a:r>
            <a:r>
              <a:rPr lang="zh-CN" altLang="en-US" sz="1200" kern="1200" dirty="0">
                <a:solidFill>
                  <a:schemeClr val="tx1"/>
                </a:solidFill>
                <a:effectLst/>
                <a:latin typeface="+mn-lt"/>
                <a:ea typeface="+mn-ea"/>
                <a:cs typeface="+mn-cs"/>
              </a:rPr>
              <a:t>的石墨烯场效应晶体管。</a:t>
            </a:r>
            <a:endParaRPr lang="en-US" dirty="0"/>
          </a:p>
        </p:txBody>
      </p:sp>
      <p:sp>
        <p:nvSpPr>
          <p:cNvPr id="4" name="灯片编号占位符 3"/>
          <p:cNvSpPr>
            <a:spLocks noGrp="1"/>
          </p:cNvSpPr>
          <p:nvPr>
            <p:ph type="sldNum" sz="quarter" idx="10"/>
          </p:nvPr>
        </p:nvSpPr>
        <p:spPr/>
        <p:txBody>
          <a:bodyPr/>
          <a:lstStyle/>
          <a:p>
            <a:fld id="{97C3FB90-17D3-4D9D-A8BD-08300D2652CE}"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不必展开细讲，感兴趣的同学可以阅读：</a:t>
            </a:r>
            <a:r>
              <a:rPr lang="en-US" altLang="zh-CN" dirty="0"/>
              <a:t>A. K. GEIM and K. S. NOVOSELOV, </a:t>
            </a:r>
            <a:r>
              <a:rPr lang="zh-CN" altLang="en-US" dirty="0"/>
              <a:t>“</a:t>
            </a:r>
            <a:r>
              <a:rPr lang="en-US" altLang="zh-CN" b="1" dirty="0"/>
              <a:t>The rise of </a:t>
            </a:r>
            <a:r>
              <a:rPr lang="en-US" altLang="zh-CN" b="1" dirty="0" err="1"/>
              <a:t>graphene</a:t>
            </a:r>
            <a:r>
              <a:rPr lang="zh-CN" altLang="en-US" dirty="0"/>
              <a:t>”</a:t>
            </a:r>
            <a:r>
              <a:rPr lang="en-US" altLang="zh-CN" dirty="0"/>
              <a:t>, </a:t>
            </a:r>
            <a:r>
              <a:rPr lang="en-US" altLang="zh-CN" i="1" dirty="0"/>
              <a:t>Nature</a:t>
            </a:r>
            <a:r>
              <a:rPr lang="en-US" altLang="zh-CN" dirty="0"/>
              <a:t>, 2007,6(3):183-191</a:t>
            </a:r>
            <a:r>
              <a:rPr lang="zh-CN" altLang="en-US" dirty="0"/>
              <a:t>。</a:t>
            </a:r>
            <a:endParaRPr lang="en-US" dirty="0"/>
          </a:p>
        </p:txBody>
      </p:sp>
      <p:sp>
        <p:nvSpPr>
          <p:cNvPr id="4" name="灯片编号占位符 3"/>
          <p:cNvSpPr>
            <a:spLocks noGrp="1"/>
          </p:cNvSpPr>
          <p:nvPr>
            <p:ph type="sldNum" sz="quarter" idx="10"/>
          </p:nvPr>
        </p:nvSpPr>
        <p:spPr/>
        <p:txBody>
          <a:bodyPr/>
          <a:lstStyle/>
          <a:p>
            <a:fld id="{97C3FB90-17D3-4D9D-A8BD-08300D2652CE}"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       石墨烯还可以以光子传感器的面貌出现在更大的市场上，这种传感器是用于检测光纤中携带的信息的，现在，这个角色还在由硅担当，但硅的时代似乎就要结束。去年</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IBM</a:t>
            </a:r>
            <a:r>
              <a:rPr lang="zh-CN" altLang="en-US" sz="1200" b="0" i="0" kern="1200" dirty="0">
                <a:solidFill>
                  <a:schemeClr val="tx1"/>
                </a:solidFill>
                <a:effectLst/>
                <a:latin typeface="+mn-lt"/>
                <a:ea typeface="+mn-ea"/>
                <a:cs typeface="+mn-cs"/>
              </a:rPr>
              <a:t>的一个研究小组首次披露了他们研制的石墨烯光电探测器，接下来人们要期待的就是基于石墨烯的太阳能电池和液晶显示屏了。因为石墨烯是透明的，用它制造的电板比其他材料具有更优良的透光性。</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据了解，美国俄亥俄州</a:t>
            </a:r>
            <a:r>
              <a:rPr lang="en-US" altLang="zh-CN" sz="1200" b="0" i="0" kern="1200" dirty="0" err="1">
                <a:solidFill>
                  <a:schemeClr val="tx1"/>
                </a:solidFill>
                <a:effectLst/>
                <a:latin typeface="+mn-lt"/>
                <a:ea typeface="+mn-ea"/>
                <a:cs typeface="+mn-cs"/>
              </a:rPr>
              <a:t>Nanotek</a:t>
            </a:r>
            <a:r>
              <a:rPr lang="zh-CN" altLang="en-US" sz="1200" b="0" i="0" kern="1200" dirty="0">
                <a:solidFill>
                  <a:schemeClr val="tx1"/>
                </a:solidFill>
                <a:effectLst/>
                <a:latin typeface="+mn-lt"/>
                <a:ea typeface="+mn-ea"/>
                <a:cs typeface="+mn-cs"/>
              </a:rPr>
              <a:t>仪器公司的研究人员利用锂离子可在石墨烯表面和电极之间快速大量穿梭运动的特性，开发出一种新型储能设备，可以将充电时间从过去的数小时之久缩短到不到一分钟。该研究发表在近期出版的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纳米快报</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上。</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由于导电的石墨烯的厚度小于</a:t>
            </a:r>
            <a:r>
              <a:rPr lang="en-US" altLang="zh-CN" sz="1200" b="0" i="0" kern="1200" dirty="0">
                <a:solidFill>
                  <a:schemeClr val="tx1"/>
                </a:solidFill>
                <a:effectLst/>
                <a:latin typeface="+mn-lt"/>
                <a:ea typeface="+mn-ea"/>
                <a:cs typeface="+mn-cs"/>
              </a:rPr>
              <a:t>DNA</a:t>
            </a:r>
            <a:r>
              <a:rPr lang="zh-CN" altLang="en-US" sz="1200" b="0" i="0" kern="1200" dirty="0">
                <a:solidFill>
                  <a:schemeClr val="tx1"/>
                </a:solidFill>
                <a:effectLst/>
                <a:latin typeface="+mn-lt"/>
                <a:ea typeface="+mn-ea"/>
                <a:cs typeface="+mn-cs"/>
              </a:rPr>
              <a:t>链中相邻碱基之间的距离以及</a:t>
            </a:r>
            <a:r>
              <a:rPr lang="en-US" altLang="zh-CN" sz="1200" b="0" i="0" kern="1200" dirty="0">
                <a:solidFill>
                  <a:schemeClr val="tx1"/>
                </a:solidFill>
                <a:effectLst/>
                <a:latin typeface="+mn-lt"/>
                <a:ea typeface="+mn-ea"/>
                <a:cs typeface="+mn-cs"/>
              </a:rPr>
              <a:t>DNA</a:t>
            </a:r>
            <a:r>
              <a:rPr lang="zh-CN" altLang="en-US" sz="1200" b="0" i="0" kern="1200" dirty="0">
                <a:solidFill>
                  <a:schemeClr val="tx1"/>
                </a:solidFill>
                <a:effectLst/>
                <a:latin typeface="+mn-lt"/>
                <a:ea typeface="+mn-ea"/>
                <a:cs typeface="+mn-cs"/>
              </a:rPr>
              <a:t>四种碱基之间存在电子指纹，因此，石墨烯有望实现直接的，快速的，低成本的基因电子测序技术。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感兴趣的同学可以阅读：</a:t>
            </a:r>
            <a:r>
              <a:rPr lang="de-DE" altLang="zh-CN" sz="1200" kern="1200" dirty="0">
                <a:solidFill>
                  <a:schemeClr val="tx1"/>
                </a:solidFill>
                <a:latin typeface="+mn-lt"/>
                <a:ea typeface="+mn-ea"/>
                <a:cs typeface="+mn-cs"/>
              </a:rPr>
              <a:t>K. S. NOVOSELOV, V. I. FAL PRIME KO, L. COLOMBO, P. R. GELLERT, M. G. SCHWAB and K. KIM, </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A roadmap for </a:t>
            </a:r>
            <a:r>
              <a:rPr lang="en-US" altLang="zh-CN" sz="1200" kern="1200" dirty="0" err="1">
                <a:solidFill>
                  <a:schemeClr val="tx1"/>
                </a:solidFill>
                <a:latin typeface="+mn-lt"/>
                <a:ea typeface="+mn-ea"/>
                <a:cs typeface="+mn-cs"/>
              </a:rPr>
              <a:t>graphene</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 </a:t>
            </a:r>
            <a:r>
              <a:rPr lang="en-US" altLang="zh-CN" sz="1200" i="1" kern="1200" dirty="0">
                <a:solidFill>
                  <a:schemeClr val="tx1"/>
                </a:solidFill>
                <a:latin typeface="+mn-lt"/>
                <a:ea typeface="+mn-ea"/>
                <a:cs typeface="+mn-cs"/>
              </a:rPr>
              <a:t>Nature</a:t>
            </a:r>
            <a:r>
              <a:rPr lang="en-US" altLang="zh-CN" sz="1200" i="0" kern="1200" dirty="0">
                <a:solidFill>
                  <a:schemeClr val="tx1"/>
                </a:solidFill>
                <a:latin typeface="+mn-lt"/>
                <a:ea typeface="+mn-ea"/>
                <a:cs typeface="+mn-cs"/>
              </a:rPr>
              <a:t>, 2012,490(7419):192-200.</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7C3FB90-17D3-4D9D-A8BD-08300D2652CE}"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A160F1-46E3-4292-9589-4012E3AAE4C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b="1">
                <a:solidFill>
                  <a:srgbClr val="7030A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b="1">
                <a:solidFill>
                  <a:schemeClr val="tx1">
                    <a:tint val="75000"/>
                  </a:schemeClr>
                </a:solidFill>
                <a:latin typeface="微软雅黑" panose="020B0503020204020204" pitchFamily="34" charset="-122"/>
                <a:ea typeface="微软雅黑"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b="1">
                <a:latin typeface="微软雅黑" panose="020B0503020204020204" pitchFamily="34" charset="-122"/>
                <a:ea typeface="微软雅黑" panose="020B0503020204020204" pitchFamily="34" charset="-122"/>
              </a:defRPr>
            </a:lvl1pPr>
          </a:lstStyle>
          <a:p>
            <a:r>
              <a:rPr lang="zh-CN" altLang="en-US"/>
              <a:t>固体物理基础（</a:t>
            </a:r>
            <a:r>
              <a:rPr lang="en-US" altLang="zh-CN"/>
              <a:t>2023</a:t>
            </a:r>
            <a:r>
              <a:rPr lang="zh-CN" altLang="en-US"/>
              <a:t>春）</a:t>
            </a:r>
            <a:endParaRPr lang="zh-CN" altLang="en-US" dirty="0"/>
          </a:p>
        </p:txBody>
      </p:sp>
      <p:sp>
        <p:nvSpPr>
          <p:cNvPr id="5" name="页脚占位符 4"/>
          <p:cNvSpPr>
            <a:spLocks noGrp="1"/>
          </p:cNvSpPr>
          <p:nvPr>
            <p:ph type="ftr" sz="quarter" idx="11"/>
          </p:nvPr>
        </p:nvSpPr>
        <p:spPr/>
        <p:txBody>
          <a:bodyPr/>
          <a:lstStyle>
            <a:lvl1pPr>
              <a:defRPr b="1">
                <a:latin typeface="微软雅黑" panose="020B0503020204020204" pitchFamily="34" charset="-122"/>
                <a:ea typeface="微软雅黑" panose="020B0503020204020204" pitchFamily="34" charset="-122"/>
              </a:defRPr>
            </a:lvl1pPr>
          </a:lstStyle>
          <a:p>
            <a:r>
              <a:rPr lang="zh-CN" altLang="en-US"/>
              <a:t>清华大学电子工程系  汪莱</a:t>
            </a:r>
            <a:endParaRPr lang="zh-CN" altLang="en-US"/>
          </a:p>
        </p:txBody>
      </p:sp>
      <p:sp>
        <p:nvSpPr>
          <p:cNvPr id="6" name="灯片编号占位符 5"/>
          <p:cNvSpPr>
            <a:spLocks noGrp="1"/>
          </p:cNvSpPr>
          <p:nvPr>
            <p:ph type="sldNum" sz="quarter" idx="12"/>
          </p:nvPr>
        </p:nvSpPr>
        <p:spPr/>
        <p:txBody>
          <a:bodyPr/>
          <a:lstStyle>
            <a:lvl1pPr>
              <a:defRPr b="1">
                <a:latin typeface="微软雅黑" panose="020B0503020204020204" pitchFamily="34" charset="-122"/>
                <a:ea typeface="微软雅黑" panose="020B0503020204020204" pitchFamily="34" charset="-122"/>
              </a:defRPr>
            </a:lvl1pPr>
          </a:lstStyle>
          <a:p>
            <a:fld id="{9D19C128-1670-4BC3-8954-1BFA4EBDDEA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r>
              <a:rPr lang="zh-CN" altLang="en-US"/>
              <a:t>固体物理基础（</a:t>
            </a:r>
            <a:r>
              <a:rPr lang="en-US" altLang="zh-CN"/>
              <a:t>2023</a:t>
            </a:r>
            <a:r>
              <a:rPr lang="zh-CN" altLang="en-US"/>
              <a:t>春）</a:t>
            </a:r>
            <a:endParaRPr lang="zh-CN" altLang="en-US" dirty="0"/>
          </a:p>
        </p:txBody>
      </p:sp>
      <p:sp>
        <p:nvSpPr>
          <p:cNvPr id="5" name="页脚占位符 4"/>
          <p:cNvSpPr>
            <a:spLocks noGrp="1"/>
          </p:cNvSpPr>
          <p:nvPr>
            <p:ph type="ftr" sz="quarter" idx="11"/>
          </p:nvPr>
        </p:nvSpPr>
        <p:spPr/>
        <p:txBody>
          <a:bodyPr/>
          <a:lstStyle/>
          <a:p>
            <a:r>
              <a:rPr lang="zh-CN" altLang="en-US"/>
              <a:t>清华大学电子工程系  汪莱</a:t>
            </a:r>
            <a:endParaRPr lang="zh-CN" altLang="en-US"/>
          </a:p>
        </p:txBody>
      </p:sp>
      <p:sp>
        <p:nvSpPr>
          <p:cNvPr id="6" name="灯片编号占位符 5"/>
          <p:cNvSpPr>
            <a:spLocks noGrp="1"/>
          </p:cNvSpPr>
          <p:nvPr>
            <p:ph type="sldNum" sz="quarter" idx="12"/>
          </p:nvPr>
        </p:nvSpPr>
        <p:spPr/>
        <p:txBody>
          <a:bodyPr/>
          <a:lstStyle/>
          <a:p>
            <a:fld id="{9D19C128-1670-4BC3-8954-1BFA4EBDDEA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r>
              <a:rPr lang="zh-CN" altLang="en-US"/>
              <a:t>固体物理基础（</a:t>
            </a:r>
            <a:r>
              <a:rPr lang="en-US" altLang="zh-CN"/>
              <a:t>2023</a:t>
            </a:r>
            <a:r>
              <a:rPr lang="zh-CN" altLang="en-US"/>
              <a:t>春）</a:t>
            </a:r>
            <a:endParaRPr lang="zh-CN" altLang="en-US" dirty="0"/>
          </a:p>
        </p:txBody>
      </p:sp>
      <p:sp>
        <p:nvSpPr>
          <p:cNvPr id="5" name="页脚占位符 4"/>
          <p:cNvSpPr>
            <a:spLocks noGrp="1"/>
          </p:cNvSpPr>
          <p:nvPr>
            <p:ph type="ftr" sz="quarter" idx="11"/>
          </p:nvPr>
        </p:nvSpPr>
        <p:spPr/>
        <p:txBody>
          <a:bodyPr/>
          <a:lstStyle/>
          <a:p>
            <a:r>
              <a:rPr lang="zh-CN" altLang="en-US"/>
              <a:t>清华大学电子工程系  汪莱</a:t>
            </a:r>
            <a:endParaRPr lang="zh-CN" altLang="en-US"/>
          </a:p>
        </p:txBody>
      </p:sp>
      <p:sp>
        <p:nvSpPr>
          <p:cNvPr id="6" name="灯片编号占位符 5"/>
          <p:cNvSpPr>
            <a:spLocks noGrp="1"/>
          </p:cNvSpPr>
          <p:nvPr>
            <p:ph type="sldNum" sz="quarter" idx="12"/>
          </p:nvPr>
        </p:nvSpPr>
        <p:spPr/>
        <p:txBody>
          <a:bodyPr/>
          <a:lstStyle/>
          <a:p>
            <a:fld id="{9D19C128-1670-4BC3-8954-1BFA4EBDDEA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rgbClr val="7030A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b="1">
                <a:solidFill>
                  <a:srgbClr val="FF0000"/>
                </a:solidFill>
                <a:latin typeface="微软雅黑" panose="020B0503020204020204" pitchFamily="34" charset="-122"/>
                <a:ea typeface="微软雅黑" panose="020B0503020204020204" pitchFamily="34" charset="-122"/>
              </a:defRPr>
            </a:lvl1pPr>
            <a:lvl2pPr>
              <a:defRPr b="1">
                <a:latin typeface="微软雅黑" panose="020B0503020204020204" pitchFamily="34" charset="-122"/>
                <a:ea typeface="微软雅黑" panose="020B0503020204020204" pitchFamily="34" charset="-122"/>
              </a:defRPr>
            </a:lvl2pPr>
            <a:lvl3pPr>
              <a:defRPr b="1">
                <a:latin typeface="微软雅黑" panose="020B0503020204020204" pitchFamily="34" charset="-122"/>
                <a:ea typeface="微软雅黑" panose="020B0503020204020204" pitchFamily="34" charset="-122"/>
              </a:defRPr>
            </a:lvl3pPr>
            <a:lvl4pPr>
              <a:defRPr b="1">
                <a:latin typeface="微软雅黑" panose="020B0503020204020204" pitchFamily="34" charset="-122"/>
                <a:ea typeface="微软雅黑" panose="020B0503020204020204" pitchFamily="34" charset="-122"/>
              </a:defRPr>
            </a:lvl4pPr>
            <a:lvl5pPr>
              <a:defRPr b="1">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lvl1pPr>
              <a:defRPr b="1">
                <a:latin typeface="微软雅黑" panose="020B0503020204020204" pitchFamily="34" charset="-122"/>
                <a:ea typeface="微软雅黑" panose="020B0503020204020204" pitchFamily="34" charset="-122"/>
              </a:defRPr>
            </a:lvl1pPr>
          </a:lstStyle>
          <a:p>
            <a:r>
              <a:rPr lang="zh-CN" altLang="en-US"/>
              <a:t>固体物理基础（</a:t>
            </a:r>
            <a:r>
              <a:rPr lang="en-US" altLang="zh-CN"/>
              <a:t>2023</a:t>
            </a:r>
            <a:r>
              <a:rPr lang="zh-CN" altLang="en-US"/>
              <a:t>春）</a:t>
            </a:r>
            <a:endParaRPr lang="zh-CN" altLang="en-US" dirty="0"/>
          </a:p>
        </p:txBody>
      </p:sp>
      <p:sp>
        <p:nvSpPr>
          <p:cNvPr id="5" name="页脚占位符 4"/>
          <p:cNvSpPr>
            <a:spLocks noGrp="1"/>
          </p:cNvSpPr>
          <p:nvPr>
            <p:ph type="ftr" sz="quarter" idx="11"/>
          </p:nvPr>
        </p:nvSpPr>
        <p:spPr/>
        <p:txBody>
          <a:bodyPr/>
          <a:lstStyle>
            <a:lvl1pPr>
              <a:defRPr b="1">
                <a:latin typeface="微软雅黑" panose="020B0503020204020204" pitchFamily="34" charset="-122"/>
                <a:ea typeface="微软雅黑" panose="020B0503020204020204" pitchFamily="34" charset="-122"/>
              </a:defRPr>
            </a:lvl1pPr>
          </a:lstStyle>
          <a:p>
            <a:r>
              <a:rPr lang="zh-CN" altLang="en-US"/>
              <a:t>清华大学电子工程系  汪莱</a:t>
            </a:r>
            <a:endParaRPr lang="zh-CN" altLang="en-US"/>
          </a:p>
        </p:txBody>
      </p:sp>
      <p:sp>
        <p:nvSpPr>
          <p:cNvPr id="6" name="灯片编号占位符 5"/>
          <p:cNvSpPr>
            <a:spLocks noGrp="1"/>
          </p:cNvSpPr>
          <p:nvPr>
            <p:ph type="sldNum" sz="quarter" idx="12"/>
          </p:nvPr>
        </p:nvSpPr>
        <p:spPr/>
        <p:txBody>
          <a:bodyPr/>
          <a:lstStyle/>
          <a:p>
            <a:fld id="{9D19C128-1670-4BC3-8954-1BFA4EBDDEA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r>
              <a:rPr lang="zh-CN" altLang="en-US"/>
              <a:t>固体物理基础（</a:t>
            </a:r>
            <a:r>
              <a:rPr lang="en-US" altLang="zh-CN"/>
              <a:t>2023</a:t>
            </a:r>
            <a:r>
              <a:rPr lang="zh-CN" altLang="en-US"/>
              <a:t>春）</a:t>
            </a:r>
            <a:endParaRPr lang="zh-CN" altLang="en-US" dirty="0"/>
          </a:p>
        </p:txBody>
      </p:sp>
      <p:sp>
        <p:nvSpPr>
          <p:cNvPr id="5" name="页脚占位符 4"/>
          <p:cNvSpPr>
            <a:spLocks noGrp="1"/>
          </p:cNvSpPr>
          <p:nvPr>
            <p:ph type="ftr" sz="quarter" idx="11"/>
          </p:nvPr>
        </p:nvSpPr>
        <p:spPr/>
        <p:txBody>
          <a:bodyPr/>
          <a:lstStyle/>
          <a:p>
            <a:r>
              <a:rPr lang="zh-CN" altLang="en-US"/>
              <a:t>清华大学电子工程系  汪莱</a:t>
            </a:r>
            <a:endParaRPr lang="zh-CN" altLang="en-US"/>
          </a:p>
        </p:txBody>
      </p:sp>
      <p:sp>
        <p:nvSpPr>
          <p:cNvPr id="6" name="灯片编号占位符 5"/>
          <p:cNvSpPr>
            <a:spLocks noGrp="1"/>
          </p:cNvSpPr>
          <p:nvPr>
            <p:ph type="sldNum" sz="quarter" idx="12"/>
          </p:nvPr>
        </p:nvSpPr>
        <p:spPr/>
        <p:txBody>
          <a:bodyPr/>
          <a:lstStyle/>
          <a:p>
            <a:fld id="{9D19C128-1670-4BC3-8954-1BFA4EBDDEA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r>
              <a:rPr lang="zh-CN" altLang="en-US"/>
              <a:t>固体物理基础（</a:t>
            </a:r>
            <a:r>
              <a:rPr lang="en-US" altLang="zh-CN"/>
              <a:t>2023</a:t>
            </a:r>
            <a:r>
              <a:rPr lang="zh-CN" altLang="en-US"/>
              <a:t>春）</a:t>
            </a:r>
            <a:endParaRPr lang="zh-CN" altLang="en-US" dirty="0"/>
          </a:p>
        </p:txBody>
      </p:sp>
      <p:sp>
        <p:nvSpPr>
          <p:cNvPr id="6" name="页脚占位符 5"/>
          <p:cNvSpPr>
            <a:spLocks noGrp="1"/>
          </p:cNvSpPr>
          <p:nvPr>
            <p:ph type="ftr" sz="quarter" idx="11"/>
          </p:nvPr>
        </p:nvSpPr>
        <p:spPr/>
        <p:txBody>
          <a:bodyPr/>
          <a:lstStyle/>
          <a:p>
            <a:r>
              <a:rPr lang="zh-CN" altLang="en-US"/>
              <a:t>清华大学电子工程系  汪莱</a:t>
            </a:r>
            <a:endParaRPr lang="zh-CN" altLang="en-US"/>
          </a:p>
        </p:txBody>
      </p:sp>
      <p:sp>
        <p:nvSpPr>
          <p:cNvPr id="7" name="灯片编号占位符 6"/>
          <p:cNvSpPr>
            <a:spLocks noGrp="1"/>
          </p:cNvSpPr>
          <p:nvPr>
            <p:ph type="sldNum" sz="quarter" idx="12"/>
          </p:nvPr>
        </p:nvSpPr>
        <p:spPr/>
        <p:txBody>
          <a:bodyPr/>
          <a:lstStyle/>
          <a:p>
            <a:fld id="{9D19C128-1670-4BC3-8954-1BFA4EBDDEA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r>
              <a:rPr lang="zh-CN" altLang="en-US"/>
              <a:t>固体物理基础（</a:t>
            </a:r>
            <a:r>
              <a:rPr lang="en-US" altLang="zh-CN"/>
              <a:t>2023</a:t>
            </a:r>
            <a:r>
              <a:rPr lang="zh-CN" altLang="en-US"/>
              <a:t>春）</a:t>
            </a:r>
            <a:endParaRPr lang="zh-CN" altLang="en-US" dirty="0"/>
          </a:p>
        </p:txBody>
      </p:sp>
      <p:sp>
        <p:nvSpPr>
          <p:cNvPr id="8" name="页脚占位符 7"/>
          <p:cNvSpPr>
            <a:spLocks noGrp="1"/>
          </p:cNvSpPr>
          <p:nvPr>
            <p:ph type="ftr" sz="quarter" idx="11"/>
          </p:nvPr>
        </p:nvSpPr>
        <p:spPr/>
        <p:txBody>
          <a:bodyPr/>
          <a:lstStyle/>
          <a:p>
            <a:r>
              <a:rPr lang="zh-CN" altLang="en-US"/>
              <a:t>清华大学电子工程系  汪莱</a:t>
            </a:r>
            <a:endParaRPr lang="zh-CN" altLang="en-US"/>
          </a:p>
        </p:txBody>
      </p:sp>
      <p:sp>
        <p:nvSpPr>
          <p:cNvPr id="9" name="灯片编号占位符 8"/>
          <p:cNvSpPr>
            <a:spLocks noGrp="1"/>
          </p:cNvSpPr>
          <p:nvPr>
            <p:ph type="sldNum" sz="quarter" idx="12"/>
          </p:nvPr>
        </p:nvSpPr>
        <p:spPr/>
        <p:txBody>
          <a:bodyPr/>
          <a:lstStyle/>
          <a:p>
            <a:fld id="{9D19C128-1670-4BC3-8954-1BFA4EBDDEA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r>
              <a:rPr lang="zh-CN" altLang="en-US"/>
              <a:t>固体物理基础（</a:t>
            </a:r>
            <a:r>
              <a:rPr lang="en-US" altLang="zh-CN"/>
              <a:t>2023</a:t>
            </a:r>
            <a:r>
              <a:rPr lang="zh-CN" altLang="en-US"/>
              <a:t>春）</a:t>
            </a:r>
            <a:endParaRPr lang="zh-CN" altLang="en-US" dirty="0"/>
          </a:p>
        </p:txBody>
      </p:sp>
      <p:sp>
        <p:nvSpPr>
          <p:cNvPr id="4" name="页脚占位符 3"/>
          <p:cNvSpPr>
            <a:spLocks noGrp="1"/>
          </p:cNvSpPr>
          <p:nvPr>
            <p:ph type="ftr" sz="quarter" idx="11"/>
          </p:nvPr>
        </p:nvSpPr>
        <p:spPr/>
        <p:txBody>
          <a:bodyPr/>
          <a:lstStyle/>
          <a:p>
            <a:r>
              <a:rPr lang="zh-CN" altLang="en-US"/>
              <a:t>清华大学电子工程系  汪莱</a:t>
            </a:r>
            <a:endParaRPr lang="zh-CN" altLang="en-US"/>
          </a:p>
        </p:txBody>
      </p:sp>
      <p:sp>
        <p:nvSpPr>
          <p:cNvPr id="5" name="灯片编号占位符 4"/>
          <p:cNvSpPr>
            <a:spLocks noGrp="1"/>
          </p:cNvSpPr>
          <p:nvPr>
            <p:ph type="sldNum" sz="quarter" idx="12"/>
          </p:nvPr>
        </p:nvSpPr>
        <p:spPr/>
        <p:txBody>
          <a:bodyPr/>
          <a:lstStyle/>
          <a:p>
            <a:fld id="{9D19C128-1670-4BC3-8954-1BFA4EBDDEA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r>
              <a:rPr lang="zh-CN" altLang="en-US"/>
              <a:t>固体物理基础（</a:t>
            </a:r>
            <a:r>
              <a:rPr lang="en-US" altLang="zh-CN"/>
              <a:t>2023</a:t>
            </a:r>
            <a:r>
              <a:rPr lang="zh-CN" altLang="en-US"/>
              <a:t>春）</a:t>
            </a:r>
            <a:endParaRPr lang="zh-CN" altLang="en-US" dirty="0"/>
          </a:p>
        </p:txBody>
      </p:sp>
      <p:sp>
        <p:nvSpPr>
          <p:cNvPr id="3" name="页脚占位符 2"/>
          <p:cNvSpPr>
            <a:spLocks noGrp="1"/>
          </p:cNvSpPr>
          <p:nvPr>
            <p:ph type="ftr" sz="quarter" idx="11"/>
          </p:nvPr>
        </p:nvSpPr>
        <p:spPr/>
        <p:txBody>
          <a:bodyPr/>
          <a:lstStyle/>
          <a:p>
            <a:r>
              <a:rPr lang="zh-CN" altLang="en-US"/>
              <a:t>清华大学电子工程系  汪莱</a:t>
            </a:r>
            <a:endParaRPr lang="zh-CN" altLang="en-US"/>
          </a:p>
        </p:txBody>
      </p:sp>
      <p:sp>
        <p:nvSpPr>
          <p:cNvPr id="4" name="灯片编号占位符 3"/>
          <p:cNvSpPr>
            <a:spLocks noGrp="1"/>
          </p:cNvSpPr>
          <p:nvPr>
            <p:ph type="sldNum" sz="quarter" idx="12"/>
          </p:nvPr>
        </p:nvSpPr>
        <p:spPr/>
        <p:txBody>
          <a:bodyPr/>
          <a:lstStyle/>
          <a:p>
            <a:fld id="{9D19C128-1670-4BC3-8954-1BFA4EBDDEA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r>
              <a:rPr lang="zh-CN" altLang="en-US"/>
              <a:t>固体物理基础（</a:t>
            </a:r>
            <a:r>
              <a:rPr lang="en-US" altLang="zh-CN"/>
              <a:t>2023</a:t>
            </a:r>
            <a:r>
              <a:rPr lang="zh-CN" altLang="en-US"/>
              <a:t>春）</a:t>
            </a:r>
            <a:endParaRPr lang="zh-CN" altLang="en-US" dirty="0"/>
          </a:p>
        </p:txBody>
      </p:sp>
      <p:sp>
        <p:nvSpPr>
          <p:cNvPr id="6" name="页脚占位符 5"/>
          <p:cNvSpPr>
            <a:spLocks noGrp="1"/>
          </p:cNvSpPr>
          <p:nvPr>
            <p:ph type="ftr" sz="quarter" idx="11"/>
          </p:nvPr>
        </p:nvSpPr>
        <p:spPr/>
        <p:txBody>
          <a:bodyPr/>
          <a:lstStyle/>
          <a:p>
            <a:r>
              <a:rPr lang="zh-CN" altLang="en-US"/>
              <a:t>清华大学电子工程系  汪莱</a:t>
            </a:r>
            <a:endParaRPr lang="zh-CN" altLang="en-US"/>
          </a:p>
        </p:txBody>
      </p:sp>
      <p:sp>
        <p:nvSpPr>
          <p:cNvPr id="7" name="灯片编号占位符 6"/>
          <p:cNvSpPr>
            <a:spLocks noGrp="1"/>
          </p:cNvSpPr>
          <p:nvPr>
            <p:ph type="sldNum" sz="quarter" idx="12"/>
          </p:nvPr>
        </p:nvSpPr>
        <p:spPr/>
        <p:txBody>
          <a:bodyPr/>
          <a:lstStyle/>
          <a:p>
            <a:fld id="{9D19C128-1670-4BC3-8954-1BFA4EBDDEA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r>
              <a:rPr lang="zh-CN" altLang="en-US"/>
              <a:t>固体物理基础（</a:t>
            </a:r>
            <a:r>
              <a:rPr lang="en-US" altLang="zh-CN"/>
              <a:t>2023</a:t>
            </a:r>
            <a:r>
              <a:rPr lang="zh-CN" altLang="en-US"/>
              <a:t>春）</a:t>
            </a:r>
            <a:endParaRPr lang="zh-CN" altLang="en-US" dirty="0"/>
          </a:p>
        </p:txBody>
      </p:sp>
      <p:sp>
        <p:nvSpPr>
          <p:cNvPr id="6" name="页脚占位符 5"/>
          <p:cNvSpPr>
            <a:spLocks noGrp="1"/>
          </p:cNvSpPr>
          <p:nvPr>
            <p:ph type="ftr" sz="quarter" idx="11"/>
          </p:nvPr>
        </p:nvSpPr>
        <p:spPr/>
        <p:txBody>
          <a:bodyPr/>
          <a:lstStyle/>
          <a:p>
            <a:r>
              <a:rPr lang="zh-CN" altLang="en-US"/>
              <a:t>清华大学电子工程系  汪莱</a:t>
            </a:r>
            <a:endParaRPr lang="zh-CN" altLang="en-US"/>
          </a:p>
        </p:txBody>
      </p:sp>
      <p:sp>
        <p:nvSpPr>
          <p:cNvPr id="7" name="灯片编号占位符 6"/>
          <p:cNvSpPr>
            <a:spLocks noGrp="1"/>
          </p:cNvSpPr>
          <p:nvPr>
            <p:ph type="sldNum" sz="quarter" idx="12"/>
          </p:nvPr>
        </p:nvSpPr>
        <p:spPr/>
        <p:txBody>
          <a:bodyPr/>
          <a:lstStyle/>
          <a:p>
            <a:fld id="{9D19C128-1670-4BC3-8954-1BFA4EBDDEA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zh-CN" altLang="en-US"/>
              <a:t>固体物理基础（</a:t>
            </a:r>
            <a:r>
              <a:rPr lang="en-US" altLang="zh-CN"/>
              <a:t>2023</a:t>
            </a:r>
            <a:r>
              <a:rPr lang="zh-CN" altLang="en-US"/>
              <a:t>春）</a:t>
            </a:r>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清华大学电子工程系  汪莱</a:t>
            </a: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19C128-1670-4BC3-8954-1BFA4EBDDEA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mailto:wanglai@tsinghua.edu.c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5.emf"/><Relationship Id="rId1"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6.emf"/><Relationship Id="rId1"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wmf"/></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image" Target="../media/image15.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dirty="0"/>
              <a:t>固体物理基础</a:t>
            </a:r>
            <a:br>
              <a:rPr lang="en-US" altLang="zh-CN" dirty="0"/>
            </a:br>
            <a:r>
              <a:rPr lang="en-US" altLang="zh-CN" sz="3600" dirty="0"/>
              <a:t>Introduction to Solid State Physics</a:t>
            </a:r>
            <a:endParaRPr lang="zh-CN" altLang="en-US" dirty="0"/>
          </a:p>
        </p:txBody>
      </p:sp>
      <p:sp>
        <p:nvSpPr>
          <p:cNvPr id="3" name="副标题 2"/>
          <p:cNvSpPr>
            <a:spLocks noGrp="1"/>
          </p:cNvSpPr>
          <p:nvPr>
            <p:ph type="subTitle" idx="1"/>
          </p:nvPr>
        </p:nvSpPr>
        <p:spPr>
          <a:xfrm>
            <a:off x="1891680" y="4293096"/>
            <a:ext cx="5360640" cy="1752600"/>
          </a:xfrm>
        </p:spPr>
        <p:txBody>
          <a:bodyPr>
            <a:normAutofit fontScale="70000" lnSpcReduction="20000"/>
          </a:bodyPr>
          <a:lstStyle/>
          <a:p>
            <a:r>
              <a:rPr lang="zh-CN" altLang="en-US" dirty="0">
                <a:solidFill>
                  <a:schemeClr val="tx1"/>
                </a:solidFill>
              </a:rPr>
              <a:t>汪  莱</a:t>
            </a:r>
            <a:endParaRPr lang="en-US" altLang="zh-CN" dirty="0">
              <a:solidFill>
                <a:schemeClr val="tx1"/>
              </a:solidFill>
            </a:endParaRPr>
          </a:p>
          <a:p>
            <a:r>
              <a:rPr lang="zh-CN" altLang="en-US" dirty="0">
                <a:solidFill>
                  <a:schemeClr val="tx1"/>
                </a:solidFill>
              </a:rPr>
              <a:t>清华大学电子系</a:t>
            </a:r>
            <a:endParaRPr lang="en-US" altLang="zh-CN" dirty="0">
              <a:solidFill>
                <a:schemeClr val="tx1"/>
              </a:solidFill>
            </a:endParaRPr>
          </a:p>
          <a:p>
            <a:pPr algn="just"/>
            <a:r>
              <a:rPr lang="en-US" altLang="zh-CN" dirty="0">
                <a:solidFill>
                  <a:schemeClr val="tx1"/>
                </a:solidFill>
              </a:rPr>
              <a:t>Email</a:t>
            </a:r>
            <a:r>
              <a:rPr lang="zh-CN" altLang="en-US" dirty="0">
                <a:solidFill>
                  <a:schemeClr val="tx1"/>
                </a:solidFill>
              </a:rPr>
              <a:t>：</a:t>
            </a:r>
            <a:r>
              <a:rPr lang="en-US" altLang="zh-CN" dirty="0">
                <a:solidFill>
                  <a:schemeClr val="tx1"/>
                </a:solidFill>
                <a:hlinkClick r:id="rId1"/>
              </a:rPr>
              <a:t>wanglai@tsinghua.edu.cn</a:t>
            </a:r>
            <a:endParaRPr lang="en-US" altLang="zh-CN" dirty="0">
              <a:solidFill>
                <a:schemeClr val="tx1"/>
              </a:solidFill>
            </a:endParaRPr>
          </a:p>
          <a:p>
            <a:pPr algn="just"/>
            <a:r>
              <a:rPr lang="en-US" altLang="zh-CN" dirty="0">
                <a:solidFill>
                  <a:schemeClr val="tx1"/>
                </a:solidFill>
              </a:rPr>
              <a:t>Add</a:t>
            </a:r>
            <a:r>
              <a:rPr lang="zh-CN" altLang="en-US" dirty="0">
                <a:solidFill>
                  <a:schemeClr val="tx1"/>
                </a:solidFill>
              </a:rPr>
              <a:t>：罗姆楼</a:t>
            </a:r>
            <a:r>
              <a:rPr lang="en-US" altLang="zh-CN" dirty="0">
                <a:solidFill>
                  <a:schemeClr val="tx1"/>
                </a:solidFill>
              </a:rPr>
              <a:t>2-305</a:t>
            </a:r>
            <a:endParaRPr lang="en-US" altLang="zh-CN" dirty="0">
              <a:solidFill>
                <a:schemeClr val="tx1"/>
              </a:solidFill>
            </a:endParaRPr>
          </a:p>
          <a:p>
            <a:pPr algn="just"/>
            <a:r>
              <a:rPr lang="en-US" altLang="zh-CN" dirty="0">
                <a:solidFill>
                  <a:schemeClr val="tx1"/>
                </a:solidFill>
              </a:rPr>
              <a:t>Tel</a:t>
            </a:r>
            <a:r>
              <a:rPr lang="zh-CN" altLang="en-US" dirty="0">
                <a:solidFill>
                  <a:schemeClr val="tx1"/>
                </a:solidFill>
              </a:rPr>
              <a:t>：</a:t>
            </a:r>
            <a:r>
              <a:rPr lang="en-US" altLang="zh-CN" dirty="0">
                <a:solidFill>
                  <a:schemeClr val="tx1"/>
                </a:solidFill>
              </a:rPr>
              <a:t>(O) 62798240 (M) 13811071297</a:t>
            </a:r>
            <a:endParaRPr lang="en-US" altLang="zh-CN" dirty="0">
              <a:solidFill>
                <a:schemeClr val="tx1"/>
              </a:solidFill>
            </a:endParaRPr>
          </a:p>
          <a:p>
            <a:endParaRPr lang="zh-CN" alt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Text Box 2"/>
          <p:cNvSpPr txBox="1">
            <a:spLocks noChangeArrowheads="1"/>
          </p:cNvSpPr>
          <p:nvPr/>
        </p:nvSpPr>
        <p:spPr bwMode="auto">
          <a:xfrm>
            <a:off x="1251361" y="1556792"/>
            <a:ext cx="6659563" cy="4616648"/>
          </a:xfrm>
          <a:prstGeom prst="rect">
            <a:avLst/>
          </a:prstGeom>
          <a:solidFill>
            <a:schemeClr val="bg1"/>
          </a:solidFill>
          <a:ln w="9525">
            <a:noFill/>
            <a:miter lim="800000"/>
          </a:ln>
          <a:effectLst/>
        </p:spPr>
        <p:txBody>
          <a:bodyPr>
            <a:spAutoFit/>
          </a:bodyPr>
          <a:lstStyle/>
          <a:p>
            <a:pPr>
              <a:lnSpc>
                <a:spcPct val="150000"/>
              </a:lnSpc>
            </a:pPr>
            <a:r>
              <a:rPr lang="zh-CN" altLang="en-US" sz="2800" b="1" dirty="0">
                <a:latin typeface="微软雅黑" panose="020B0503020204020204" pitchFamily="34" charset="-122"/>
                <a:ea typeface="微软雅黑" panose="020B0503020204020204" pitchFamily="34" charset="-122"/>
              </a:rPr>
              <a:t>第一章  晶体结构</a:t>
            </a:r>
            <a:endParaRPr lang="en-US" altLang="zh-CN" sz="2800" b="1" dirty="0">
              <a:latin typeface="微软雅黑" panose="020B0503020204020204" pitchFamily="34" charset="-122"/>
              <a:ea typeface="微软雅黑" panose="020B0503020204020204" pitchFamily="34" charset="-122"/>
            </a:endParaRPr>
          </a:p>
          <a:p>
            <a:pPr>
              <a:lnSpc>
                <a:spcPct val="150000"/>
              </a:lnSpc>
            </a:pPr>
            <a:r>
              <a:rPr lang="zh-CN" altLang="en-US" sz="2800" b="1" dirty="0">
                <a:latin typeface="微软雅黑" panose="020B0503020204020204" pitchFamily="34" charset="-122"/>
                <a:ea typeface="微软雅黑" panose="020B0503020204020204" pitchFamily="34" charset="-122"/>
              </a:rPr>
              <a:t>第二章  固体的结合</a:t>
            </a:r>
            <a:endParaRPr lang="zh-CN" altLang="en-US" sz="2800" b="1" dirty="0">
              <a:latin typeface="微软雅黑" panose="020B0503020204020204" pitchFamily="34" charset="-122"/>
              <a:ea typeface="微软雅黑" panose="020B0503020204020204" pitchFamily="34" charset="-122"/>
            </a:endParaRPr>
          </a:p>
          <a:p>
            <a:pPr>
              <a:lnSpc>
                <a:spcPct val="150000"/>
              </a:lnSpc>
            </a:pPr>
            <a:r>
              <a:rPr lang="zh-CN" altLang="en-US" sz="2800" b="1" dirty="0">
                <a:latin typeface="微软雅黑" panose="020B0503020204020204" pitchFamily="34" charset="-122"/>
                <a:ea typeface="微软雅黑" panose="020B0503020204020204" pitchFamily="34" charset="-122"/>
              </a:rPr>
              <a:t>第三章  固体电子论</a:t>
            </a:r>
            <a:endParaRPr lang="zh-CN" altLang="en-US" sz="2800" b="1" dirty="0">
              <a:latin typeface="微软雅黑" panose="020B0503020204020204" pitchFamily="34" charset="-122"/>
              <a:ea typeface="微软雅黑" panose="020B0503020204020204" pitchFamily="34" charset="-122"/>
            </a:endParaRPr>
          </a:p>
          <a:p>
            <a:pPr>
              <a:lnSpc>
                <a:spcPct val="150000"/>
              </a:lnSpc>
            </a:pPr>
            <a:r>
              <a:rPr lang="zh-CN" altLang="en-US" sz="2800" b="1" dirty="0">
                <a:latin typeface="微软雅黑" panose="020B0503020204020204" pitchFamily="34" charset="-122"/>
                <a:ea typeface="微软雅黑" panose="020B0503020204020204" pitchFamily="34" charset="-122"/>
              </a:rPr>
              <a:t>第四章  固体的电特性</a:t>
            </a:r>
            <a:endParaRPr lang="zh-CN" altLang="en-US" sz="2800" b="1" dirty="0">
              <a:latin typeface="微软雅黑" panose="020B0503020204020204" pitchFamily="34" charset="-122"/>
              <a:ea typeface="微软雅黑" panose="020B0503020204020204" pitchFamily="34" charset="-122"/>
            </a:endParaRPr>
          </a:p>
          <a:p>
            <a:pPr>
              <a:lnSpc>
                <a:spcPct val="150000"/>
              </a:lnSpc>
            </a:pPr>
            <a:r>
              <a:rPr lang="zh-CN" altLang="en-US" sz="2800" b="1" dirty="0">
                <a:latin typeface="微软雅黑" panose="020B0503020204020204" pitchFamily="34" charset="-122"/>
                <a:ea typeface="微软雅黑" panose="020B0503020204020204" pitchFamily="34" charset="-122"/>
              </a:rPr>
              <a:t>第五章  晶格振动和固体热性质</a:t>
            </a:r>
            <a:endParaRPr lang="zh-CN" altLang="en-US" sz="2800" b="1" dirty="0">
              <a:latin typeface="微软雅黑" panose="020B0503020204020204" pitchFamily="34" charset="-122"/>
              <a:ea typeface="微软雅黑" panose="020B0503020204020204" pitchFamily="34" charset="-122"/>
            </a:endParaRPr>
          </a:p>
          <a:p>
            <a:pPr>
              <a:lnSpc>
                <a:spcPct val="150000"/>
              </a:lnSpc>
            </a:pPr>
            <a:r>
              <a:rPr lang="zh-CN" altLang="en-US" sz="2800" b="1" dirty="0">
                <a:latin typeface="微软雅黑" panose="020B0503020204020204" pitchFamily="34" charset="-122"/>
                <a:ea typeface="微软雅黑" panose="020B0503020204020204" pitchFamily="34" charset="-122"/>
              </a:rPr>
              <a:t>第六章  固体的磁特性</a:t>
            </a:r>
            <a:endParaRPr lang="zh-CN" altLang="en-US" sz="2800" b="1" dirty="0">
              <a:latin typeface="微软雅黑" panose="020B0503020204020204" pitchFamily="34" charset="-122"/>
              <a:ea typeface="微软雅黑" panose="020B0503020204020204" pitchFamily="34" charset="-122"/>
            </a:endParaRPr>
          </a:p>
          <a:p>
            <a:pPr>
              <a:lnSpc>
                <a:spcPct val="150000"/>
              </a:lnSpc>
            </a:pPr>
            <a:r>
              <a:rPr lang="zh-CN" altLang="en-US" sz="2800" b="1" dirty="0">
                <a:latin typeface="微软雅黑" panose="020B0503020204020204" pitchFamily="34" charset="-122"/>
                <a:ea typeface="微软雅黑" panose="020B0503020204020204" pitchFamily="34" charset="-122"/>
              </a:rPr>
              <a:t>第七章  固体的光特性</a:t>
            </a:r>
            <a:endParaRPr lang="zh-CN" altLang="en-US" sz="2800" b="1" dirty="0">
              <a:latin typeface="微软雅黑" panose="020B0503020204020204" pitchFamily="34" charset="-122"/>
              <a:ea typeface="微软雅黑" panose="020B0503020204020204" pitchFamily="34" charset="-122"/>
            </a:endParaRPr>
          </a:p>
        </p:txBody>
      </p:sp>
      <p:sp>
        <p:nvSpPr>
          <p:cNvPr id="269319" name="Text Box 7"/>
          <p:cNvSpPr txBox="1">
            <a:spLocks noChangeArrowheads="1"/>
          </p:cNvSpPr>
          <p:nvPr/>
        </p:nvSpPr>
        <p:spPr bwMode="auto">
          <a:xfrm>
            <a:off x="1103268" y="476672"/>
            <a:ext cx="6955751" cy="769441"/>
          </a:xfrm>
          <a:prstGeom prst="rect">
            <a:avLst/>
          </a:prstGeom>
          <a:noFill/>
          <a:ln w="9525">
            <a:noFill/>
            <a:miter lim="800000"/>
          </a:ln>
          <a:effectLst/>
        </p:spPr>
        <p:txBody>
          <a:bodyPr wrap="none">
            <a:spAutoFit/>
          </a:bodyPr>
          <a:lstStyle/>
          <a:p>
            <a:pPr algn="ctr"/>
            <a:r>
              <a:rPr lang="en-US" altLang="zh-CN" sz="4400" b="1" dirty="0">
                <a:solidFill>
                  <a:srgbClr val="7030A0"/>
                </a:solidFill>
                <a:latin typeface="微软雅黑" panose="020B0503020204020204" pitchFamily="34" charset="-122"/>
                <a:ea typeface="微软雅黑" panose="020B0503020204020204" pitchFamily="34" charset="-122"/>
              </a:rPr>
              <a:t>《</a:t>
            </a:r>
            <a:r>
              <a:rPr lang="zh-CN" altLang="en-US" sz="4400" b="1" dirty="0">
                <a:solidFill>
                  <a:srgbClr val="7030A0"/>
                </a:solidFill>
                <a:latin typeface="微软雅黑" panose="020B0503020204020204" pitchFamily="34" charset="-122"/>
                <a:ea typeface="微软雅黑" panose="020B0503020204020204" pitchFamily="34" charset="-122"/>
              </a:rPr>
              <a:t>固体物理基础</a:t>
            </a:r>
            <a:r>
              <a:rPr lang="en-US" altLang="zh-CN" sz="4400" b="1" dirty="0">
                <a:solidFill>
                  <a:srgbClr val="7030A0"/>
                </a:solidFill>
                <a:latin typeface="微软雅黑" panose="020B0503020204020204" pitchFamily="34" charset="-122"/>
                <a:ea typeface="微软雅黑" panose="020B0503020204020204" pitchFamily="34" charset="-122"/>
              </a:rPr>
              <a:t>》</a:t>
            </a:r>
            <a:r>
              <a:rPr lang="zh-CN" altLang="en-US" sz="4400" b="1" dirty="0">
                <a:solidFill>
                  <a:srgbClr val="7030A0"/>
                </a:solidFill>
                <a:latin typeface="微软雅黑" panose="020B0503020204020204" pitchFamily="34" charset="-122"/>
                <a:ea typeface="微软雅黑" panose="020B0503020204020204" pitchFamily="34" charset="-122"/>
              </a:rPr>
              <a:t>学习内容</a:t>
            </a:r>
            <a:endParaRPr lang="zh-CN" altLang="en-US" sz="4400" b="1" dirty="0">
              <a:solidFill>
                <a:srgbClr val="7030A0"/>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r>
              <a:rPr lang="zh-CN" altLang="en-US" b="1">
                <a:latin typeface="微软雅黑" panose="020B0503020204020204" pitchFamily="34" charset="-122"/>
                <a:ea typeface="微软雅黑" panose="020B0503020204020204" pitchFamily="34" charset="-122"/>
              </a:rPr>
              <a:t>固体物理基础（</a:t>
            </a:r>
            <a:r>
              <a:rPr lang="en-US" altLang="zh-CN" b="1">
                <a:latin typeface="微软雅黑" panose="020B0503020204020204" pitchFamily="34" charset="-122"/>
                <a:ea typeface="微软雅黑" panose="020B0503020204020204" pitchFamily="34" charset="-122"/>
              </a:rPr>
              <a:t>2023</a:t>
            </a:r>
            <a:r>
              <a:rPr lang="zh-CN" altLang="en-US" b="1">
                <a:latin typeface="微软雅黑" panose="020B0503020204020204" pitchFamily="34" charset="-122"/>
                <a:ea typeface="微软雅黑" panose="020B0503020204020204" pitchFamily="34" charset="-122"/>
              </a:rPr>
              <a:t>春）</a:t>
            </a:r>
            <a:endParaRPr lang="zh-CN" altLang="en-US" b="1" dirty="0">
              <a:latin typeface="微软雅黑" panose="020B0503020204020204" pitchFamily="34" charset="-122"/>
              <a:ea typeface="微软雅黑" panose="020B0503020204020204" pitchFamily="34" charset="-122"/>
            </a:endParaRPr>
          </a:p>
        </p:txBody>
      </p:sp>
      <p:sp>
        <p:nvSpPr>
          <p:cNvPr id="3" name="页脚占位符 2"/>
          <p:cNvSpPr>
            <a:spLocks noGrp="1"/>
          </p:cNvSpPr>
          <p:nvPr>
            <p:ph type="ftr" sz="quarter" idx="11"/>
          </p:nvPr>
        </p:nvSpPr>
        <p:spPr/>
        <p:txBody>
          <a:bodyPr/>
          <a:lstStyle/>
          <a:p>
            <a:r>
              <a:rPr lang="zh-CN" altLang="en-US" b="1">
                <a:latin typeface="微软雅黑" panose="020B0503020204020204" pitchFamily="34" charset="-122"/>
                <a:ea typeface="微软雅黑" panose="020B0503020204020204" pitchFamily="34" charset="-122"/>
              </a:rPr>
              <a:t>清华大学电子工程系  汪莱</a:t>
            </a:r>
            <a:endParaRPr lang="zh-CN" altLang="en-US" b="1">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9D19C128-1670-4BC3-8954-1BFA4EBDDEA1}" type="slidenum">
              <a:rPr lang="zh-CN" altLang="en-US" b="1" smtClean="0">
                <a:latin typeface="微软雅黑" panose="020B0503020204020204" pitchFamily="34" charset="-122"/>
                <a:ea typeface="微软雅黑" panose="020B0503020204020204" pitchFamily="34" charset="-122"/>
              </a:rPr>
            </a:fld>
            <a:endParaRPr lang="zh-CN" altLang="en-US" b="1">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rrowheads="1"/>
          </p:cNvSpPr>
          <p:nvPr>
            <p:ph type="title"/>
          </p:nvPr>
        </p:nvSpPr>
        <p:spPr>
          <a:xfrm>
            <a:off x="457200" y="335136"/>
            <a:ext cx="8229600" cy="1143000"/>
          </a:xfrm>
        </p:spPr>
        <p:txBody>
          <a:bodyPr>
            <a:normAutofit fontScale="90000"/>
          </a:bodyPr>
          <a:lstStyle/>
          <a:p>
            <a:r>
              <a:rPr lang="zh-CN" altLang="en-US" dirty="0">
                <a:solidFill>
                  <a:srgbClr val="7030A0"/>
                </a:solidFill>
              </a:rPr>
              <a:t>固体物理学的由来</a:t>
            </a:r>
            <a:br>
              <a:rPr lang="en-US" altLang="zh-CN" dirty="0">
                <a:solidFill>
                  <a:srgbClr val="7030A0"/>
                </a:solidFill>
              </a:rPr>
            </a:br>
            <a:r>
              <a:rPr lang="zh-CN" altLang="en-US" sz="2700" dirty="0">
                <a:solidFill>
                  <a:schemeClr val="tx1"/>
                </a:solidFill>
              </a:rPr>
              <a:t>固体物理相关的历史详见网络学堂补充材料</a:t>
            </a:r>
            <a:endParaRPr lang="zh-CN" altLang="en-US" sz="2700" dirty="0">
              <a:solidFill>
                <a:schemeClr val="tx1"/>
              </a:solidFill>
            </a:endParaRPr>
          </a:p>
        </p:txBody>
      </p:sp>
      <p:sp>
        <p:nvSpPr>
          <p:cNvPr id="18435" name="日期占位符 3"/>
          <p:cNvSpPr>
            <a:spLocks noGrp="1"/>
          </p:cNvSpPr>
          <p:nvPr>
            <p:ph type="dt" sz="quarter" idx="10"/>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lvl1pPr eaLnBrk="0" hangingPunct="0">
              <a:defRPr>
                <a:solidFill>
                  <a:schemeClr val="tx1"/>
                </a:solidFill>
                <a:latin typeface="Arial" panose="020B0604020202020204" pitchFamily="34" charset="0"/>
                <a:ea typeface="楷体_GB2312" pitchFamily="49" charset="-122"/>
              </a:defRPr>
            </a:lvl1pPr>
            <a:lvl2pPr marL="742950" indent="-285750" eaLnBrk="0" hangingPunct="0">
              <a:defRPr>
                <a:solidFill>
                  <a:schemeClr val="tx1"/>
                </a:solidFill>
                <a:latin typeface="Arial" panose="020B0604020202020204" pitchFamily="34" charset="0"/>
                <a:ea typeface="楷体_GB2312" pitchFamily="49" charset="-122"/>
              </a:defRPr>
            </a:lvl2pPr>
            <a:lvl3pPr marL="1143000" indent="-228600" eaLnBrk="0" hangingPunct="0">
              <a:defRPr>
                <a:solidFill>
                  <a:schemeClr val="tx1"/>
                </a:solidFill>
                <a:latin typeface="Arial" panose="020B0604020202020204" pitchFamily="34" charset="0"/>
                <a:ea typeface="楷体_GB2312" pitchFamily="49" charset="-122"/>
              </a:defRPr>
            </a:lvl3pPr>
            <a:lvl4pPr marL="1600200" indent="-228600" eaLnBrk="0" hangingPunct="0">
              <a:defRPr>
                <a:solidFill>
                  <a:schemeClr val="tx1"/>
                </a:solidFill>
                <a:latin typeface="Arial" panose="020B0604020202020204" pitchFamily="34" charset="0"/>
                <a:ea typeface="楷体_GB2312" pitchFamily="49" charset="-122"/>
              </a:defRPr>
            </a:lvl4pPr>
            <a:lvl5pPr marL="2057400" indent="-228600" eaLnBrk="0" hangingPunct="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r>
              <a:rPr lang="zh-CN" altLang="en-US">
                <a:latin typeface="微软雅黑" panose="020B0503020204020204" pitchFamily="34" charset="-122"/>
                <a:ea typeface="微软雅黑" panose="020B0503020204020204" pitchFamily="34" charset="-122"/>
              </a:rPr>
              <a:t>固体物理基础（</a:t>
            </a:r>
            <a:r>
              <a:rPr lang="en-US" altLang="zh-CN">
                <a:latin typeface="微软雅黑" panose="020B0503020204020204" pitchFamily="34" charset="-122"/>
                <a:ea typeface="微软雅黑" panose="020B0503020204020204" pitchFamily="34" charset="-122"/>
              </a:rPr>
              <a:t>2023</a:t>
            </a:r>
            <a:r>
              <a:rPr lang="zh-CN" altLang="en-US">
                <a:latin typeface="微软雅黑" panose="020B0503020204020204" pitchFamily="34" charset="-122"/>
                <a:ea typeface="微软雅黑" panose="020B0503020204020204" pitchFamily="34" charset="-122"/>
              </a:rPr>
              <a:t>春）</a:t>
            </a:r>
            <a:endParaRPr lang="en-US" altLang="zh-CN">
              <a:latin typeface="微软雅黑" panose="020B0503020204020204" pitchFamily="34" charset="-122"/>
              <a:ea typeface="微软雅黑" panose="020B0503020204020204" pitchFamily="34" charset="-122"/>
            </a:endParaRPr>
          </a:p>
        </p:txBody>
      </p:sp>
      <p:sp>
        <p:nvSpPr>
          <p:cNvPr id="18436" name="页脚占位符 4"/>
          <p:cNvSpPr>
            <a:spLocks noGrp="1"/>
          </p:cNvSpPr>
          <p:nvPr>
            <p:ph type="ftr" sz="quarter" idx="11"/>
          </p:nvPr>
        </p:nvSpPr>
        <p:spPr bwMode="auto">
          <a:xfrm>
            <a:off x="3124200" y="635635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lvl1pPr eaLnBrk="0" hangingPunct="0">
              <a:defRPr>
                <a:solidFill>
                  <a:schemeClr val="tx1"/>
                </a:solidFill>
                <a:latin typeface="Arial" panose="020B0604020202020204" pitchFamily="34" charset="0"/>
                <a:ea typeface="楷体_GB2312" pitchFamily="49" charset="-122"/>
              </a:defRPr>
            </a:lvl1pPr>
            <a:lvl2pPr marL="742950" indent="-285750" eaLnBrk="0" hangingPunct="0">
              <a:defRPr>
                <a:solidFill>
                  <a:schemeClr val="tx1"/>
                </a:solidFill>
                <a:latin typeface="Arial" panose="020B0604020202020204" pitchFamily="34" charset="0"/>
                <a:ea typeface="楷体_GB2312" pitchFamily="49" charset="-122"/>
              </a:defRPr>
            </a:lvl2pPr>
            <a:lvl3pPr marL="1143000" indent="-228600" eaLnBrk="0" hangingPunct="0">
              <a:defRPr>
                <a:solidFill>
                  <a:schemeClr val="tx1"/>
                </a:solidFill>
                <a:latin typeface="Arial" panose="020B0604020202020204" pitchFamily="34" charset="0"/>
                <a:ea typeface="楷体_GB2312" pitchFamily="49" charset="-122"/>
              </a:defRPr>
            </a:lvl3pPr>
            <a:lvl4pPr marL="1600200" indent="-228600" eaLnBrk="0" hangingPunct="0">
              <a:defRPr>
                <a:solidFill>
                  <a:schemeClr val="tx1"/>
                </a:solidFill>
                <a:latin typeface="Arial" panose="020B0604020202020204" pitchFamily="34" charset="0"/>
                <a:ea typeface="楷体_GB2312" pitchFamily="49" charset="-122"/>
              </a:defRPr>
            </a:lvl4pPr>
            <a:lvl5pPr marL="2057400" indent="-228600" eaLnBrk="0" hangingPunct="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r>
              <a:rPr lang="zh-CN" altLang="en-US">
                <a:latin typeface="微软雅黑" panose="020B0503020204020204" pitchFamily="34" charset="-122"/>
                <a:ea typeface="微软雅黑" panose="020B0503020204020204" pitchFamily="34" charset="-122"/>
              </a:rPr>
              <a:t>清华大学电子工程系  汪莱</a:t>
            </a:r>
            <a:endParaRPr lang="en-US" altLang="zh-CN">
              <a:latin typeface="微软雅黑" panose="020B0503020204020204" pitchFamily="34" charset="-122"/>
              <a:ea typeface="微软雅黑" panose="020B0503020204020204" pitchFamily="34" charset="-122"/>
            </a:endParaRPr>
          </a:p>
        </p:txBody>
      </p:sp>
      <p:sp>
        <p:nvSpPr>
          <p:cNvPr id="18437" name="灯片编号占位符 5"/>
          <p:cNvSpPr>
            <a:spLocks noGrp="1"/>
          </p:cNvSpPr>
          <p:nvPr>
            <p:ph type="sldNum" sz="quarter" idx="12"/>
          </p:nvPr>
        </p:nvSpPr>
        <p:spPr bwMode="auto">
          <a:xfrm>
            <a:off x="6553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lvl1pPr eaLnBrk="0" hangingPunct="0">
              <a:defRPr>
                <a:solidFill>
                  <a:schemeClr val="tx1"/>
                </a:solidFill>
                <a:latin typeface="Arial" panose="020B0604020202020204" pitchFamily="34" charset="0"/>
                <a:ea typeface="楷体_GB2312" pitchFamily="49" charset="-122"/>
              </a:defRPr>
            </a:lvl1pPr>
            <a:lvl2pPr marL="742950" indent="-285750" eaLnBrk="0" hangingPunct="0">
              <a:defRPr>
                <a:solidFill>
                  <a:schemeClr val="tx1"/>
                </a:solidFill>
                <a:latin typeface="Arial" panose="020B0604020202020204" pitchFamily="34" charset="0"/>
                <a:ea typeface="楷体_GB2312" pitchFamily="49" charset="-122"/>
              </a:defRPr>
            </a:lvl2pPr>
            <a:lvl3pPr marL="1143000" indent="-228600" eaLnBrk="0" hangingPunct="0">
              <a:defRPr>
                <a:solidFill>
                  <a:schemeClr val="tx1"/>
                </a:solidFill>
                <a:latin typeface="Arial" panose="020B0604020202020204" pitchFamily="34" charset="0"/>
                <a:ea typeface="楷体_GB2312" pitchFamily="49" charset="-122"/>
              </a:defRPr>
            </a:lvl3pPr>
            <a:lvl4pPr marL="1600200" indent="-228600" eaLnBrk="0" hangingPunct="0">
              <a:defRPr>
                <a:solidFill>
                  <a:schemeClr val="tx1"/>
                </a:solidFill>
                <a:latin typeface="Arial" panose="020B0604020202020204" pitchFamily="34" charset="0"/>
                <a:ea typeface="楷体_GB2312" pitchFamily="49" charset="-122"/>
              </a:defRPr>
            </a:lvl4pPr>
            <a:lvl5pPr marL="2057400" indent="-228600" eaLnBrk="0" hangingPunct="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fld id="{FDC7BA0A-9E20-412D-B51B-B9899428F221}" type="slidenum">
              <a:rPr lang="en-US" altLang="zh-CN" b="1" smtClean="0">
                <a:latin typeface="微软雅黑" panose="020B0503020204020204" pitchFamily="34" charset="-122"/>
                <a:ea typeface="微软雅黑" panose="020B0503020204020204" pitchFamily="34" charset="-122"/>
              </a:rPr>
            </a:fld>
            <a:endParaRPr lang="en-US" altLang="zh-CN" b="1">
              <a:latin typeface="微软雅黑" panose="020B0503020204020204" pitchFamily="34" charset="-122"/>
              <a:ea typeface="微软雅黑" panose="020B0503020204020204" pitchFamily="34" charset="-122"/>
            </a:endParaRPr>
          </a:p>
        </p:txBody>
      </p:sp>
      <p:sp>
        <p:nvSpPr>
          <p:cNvPr id="18438" name="Text Box 6"/>
          <p:cNvSpPr txBox="1">
            <a:spLocks noChangeArrowheads="1"/>
          </p:cNvSpPr>
          <p:nvPr/>
        </p:nvSpPr>
        <p:spPr bwMode="auto">
          <a:xfrm>
            <a:off x="152392" y="2176708"/>
            <a:ext cx="14426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楷体_GB2312" pitchFamily="49" charset="-122"/>
              </a:defRPr>
            </a:lvl1pPr>
            <a:lvl2pPr marL="742950" indent="-285750" eaLnBrk="0" hangingPunct="0">
              <a:defRPr>
                <a:solidFill>
                  <a:schemeClr val="tx1"/>
                </a:solidFill>
                <a:latin typeface="Arial" panose="020B0604020202020204" pitchFamily="34" charset="0"/>
                <a:ea typeface="楷体_GB2312" pitchFamily="49" charset="-122"/>
              </a:defRPr>
            </a:lvl2pPr>
            <a:lvl3pPr marL="1143000" indent="-228600" eaLnBrk="0" hangingPunct="0">
              <a:defRPr>
                <a:solidFill>
                  <a:schemeClr val="tx1"/>
                </a:solidFill>
                <a:latin typeface="Arial" panose="020B0604020202020204" pitchFamily="34" charset="0"/>
                <a:ea typeface="楷体_GB2312" pitchFamily="49" charset="-122"/>
              </a:defRPr>
            </a:lvl3pPr>
            <a:lvl4pPr marL="1600200" indent="-228600" eaLnBrk="0" hangingPunct="0">
              <a:defRPr>
                <a:solidFill>
                  <a:schemeClr val="tx1"/>
                </a:solidFill>
                <a:latin typeface="Arial" panose="020B0604020202020204" pitchFamily="34" charset="0"/>
                <a:ea typeface="楷体_GB2312" pitchFamily="49" charset="-122"/>
              </a:defRPr>
            </a:lvl4pPr>
            <a:lvl5pPr marL="2057400" indent="-228600" eaLnBrk="0" hangingPunct="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algn="ctr" eaLnBrk="1" hangingPunct="1">
              <a:spcBef>
                <a:spcPct val="50000"/>
              </a:spcBef>
            </a:pPr>
            <a:r>
              <a:rPr lang="en-US" altLang="zh-CN"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17~18</a:t>
            </a:r>
            <a:r>
              <a:rPr lang="zh-CN" altLang="en-US"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世纪</a:t>
            </a:r>
            <a:endParaRPr lang="zh-CN" altLang="en-US"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439" name="Text Box 8"/>
          <p:cNvSpPr txBox="1">
            <a:spLocks noChangeArrowheads="1"/>
          </p:cNvSpPr>
          <p:nvPr/>
        </p:nvSpPr>
        <p:spPr bwMode="auto">
          <a:xfrm>
            <a:off x="540643" y="2781076"/>
            <a:ext cx="10795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楷体_GB2312" pitchFamily="49" charset="-122"/>
              </a:defRPr>
            </a:lvl1pPr>
            <a:lvl2pPr marL="742950" indent="-285750" eaLnBrk="0" hangingPunct="0">
              <a:defRPr>
                <a:solidFill>
                  <a:schemeClr val="tx1"/>
                </a:solidFill>
                <a:latin typeface="Arial" panose="020B0604020202020204" pitchFamily="34" charset="0"/>
                <a:ea typeface="楷体_GB2312" pitchFamily="49" charset="-122"/>
              </a:defRPr>
            </a:lvl2pPr>
            <a:lvl3pPr marL="1143000" indent="-228600" eaLnBrk="0" hangingPunct="0">
              <a:defRPr>
                <a:solidFill>
                  <a:schemeClr val="tx1"/>
                </a:solidFill>
                <a:latin typeface="Arial" panose="020B0604020202020204" pitchFamily="34" charset="0"/>
                <a:ea typeface="楷体_GB2312" pitchFamily="49" charset="-122"/>
              </a:defRPr>
            </a:lvl3pPr>
            <a:lvl4pPr marL="1600200" indent="-228600" eaLnBrk="0" hangingPunct="0">
              <a:defRPr>
                <a:solidFill>
                  <a:schemeClr val="tx1"/>
                </a:solidFill>
                <a:latin typeface="Arial" panose="020B0604020202020204" pitchFamily="34" charset="0"/>
                <a:ea typeface="楷体_GB2312" pitchFamily="49" charset="-122"/>
              </a:defRPr>
            </a:lvl4pPr>
            <a:lvl5pPr marL="2057400" indent="-228600" eaLnBrk="0" hangingPunct="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algn="ctr" eaLnBrk="1" hangingPunct="1">
              <a:spcBef>
                <a:spcPct val="50000"/>
              </a:spcBef>
            </a:pPr>
            <a:r>
              <a:rPr lang="en-US" altLang="zh-CN"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19</a:t>
            </a:r>
            <a:r>
              <a:rPr lang="zh-CN" altLang="en-US"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世纪</a:t>
            </a:r>
            <a:endParaRPr lang="zh-CN" altLang="en-US"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440" name="Text Box 9"/>
          <p:cNvSpPr txBox="1">
            <a:spLocks noChangeArrowheads="1"/>
          </p:cNvSpPr>
          <p:nvPr/>
        </p:nvSpPr>
        <p:spPr bwMode="auto">
          <a:xfrm>
            <a:off x="2599928" y="2923951"/>
            <a:ext cx="461665" cy="2881313"/>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vert="eaVert">
            <a:spAutoFit/>
          </a:bodyPr>
          <a:lstStyle>
            <a:lvl1pPr eaLnBrk="0" hangingPunct="0">
              <a:defRPr>
                <a:solidFill>
                  <a:schemeClr val="tx1"/>
                </a:solidFill>
                <a:latin typeface="Arial" panose="020B0604020202020204" pitchFamily="34" charset="0"/>
                <a:ea typeface="楷体_GB2312" pitchFamily="49" charset="-122"/>
              </a:defRPr>
            </a:lvl1pPr>
            <a:lvl2pPr marL="742950" indent="-285750" eaLnBrk="0" hangingPunct="0">
              <a:defRPr>
                <a:solidFill>
                  <a:schemeClr val="tx1"/>
                </a:solidFill>
                <a:latin typeface="Arial" panose="020B0604020202020204" pitchFamily="34" charset="0"/>
                <a:ea typeface="楷体_GB2312" pitchFamily="49" charset="-122"/>
              </a:defRPr>
            </a:lvl2pPr>
            <a:lvl3pPr marL="1143000" indent="-228600" eaLnBrk="0" hangingPunct="0">
              <a:defRPr>
                <a:solidFill>
                  <a:schemeClr val="tx1"/>
                </a:solidFill>
                <a:latin typeface="Arial" panose="020B0604020202020204" pitchFamily="34" charset="0"/>
                <a:ea typeface="楷体_GB2312" pitchFamily="49" charset="-122"/>
              </a:defRPr>
            </a:lvl3pPr>
            <a:lvl4pPr marL="1600200" indent="-228600" eaLnBrk="0" hangingPunct="0">
              <a:defRPr>
                <a:solidFill>
                  <a:schemeClr val="tx1"/>
                </a:solidFill>
                <a:latin typeface="Arial" panose="020B0604020202020204" pitchFamily="34" charset="0"/>
                <a:ea typeface="楷体_GB2312" pitchFamily="49" charset="-122"/>
              </a:defRPr>
            </a:lvl4pPr>
            <a:lvl5pPr marL="2057400" indent="-228600" eaLnBrk="0" hangingPunct="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algn="ctr" eaLnBrk="1" hangingPunct="1">
              <a:spcBef>
                <a:spcPct val="50000"/>
              </a:spcBef>
            </a:pPr>
            <a:r>
              <a:rPr lang="zh-CN" altLang="en-US" b="1">
                <a:latin typeface="微软雅黑" panose="020B0503020204020204" pitchFamily="34" charset="-122"/>
                <a:ea typeface="微软雅黑" panose="020B0503020204020204" pitchFamily="34" charset="-122"/>
                <a:cs typeface="Times New Roman" panose="02020603050405020304" pitchFamily="18" charset="0"/>
              </a:rPr>
              <a:t>电磁学：麦克斯韦方程</a:t>
            </a:r>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441" name="Text Box 10"/>
          <p:cNvSpPr txBox="1">
            <a:spLocks noChangeArrowheads="1"/>
          </p:cNvSpPr>
          <p:nvPr/>
        </p:nvSpPr>
        <p:spPr bwMode="auto">
          <a:xfrm>
            <a:off x="5077718" y="2060351"/>
            <a:ext cx="431800" cy="92333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楷体_GB2312" pitchFamily="49" charset="-122"/>
              </a:defRPr>
            </a:lvl1pPr>
            <a:lvl2pPr marL="742950" indent="-285750" eaLnBrk="0" hangingPunct="0">
              <a:defRPr>
                <a:solidFill>
                  <a:schemeClr val="tx1"/>
                </a:solidFill>
                <a:latin typeface="Arial" panose="020B0604020202020204" pitchFamily="34" charset="0"/>
                <a:ea typeface="楷体_GB2312" pitchFamily="49" charset="-122"/>
              </a:defRPr>
            </a:lvl2pPr>
            <a:lvl3pPr marL="1143000" indent="-228600" eaLnBrk="0" hangingPunct="0">
              <a:defRPr>
                <a:solidFill>
                  <a:schemeClr val="tx1"/>
                </a:solidFill>
                <a:latin typeface="Arial" panose="020B0604020202020204" pitchFamily="34" charset="0"/>
                <a:ea typeface="楷体_GB2312" pitchFamily="49" charset="-122"/>
              </a:defRPr>
            </a:lvl3pPr>
            <a:lvl4pPr marL="1600200" indent="-228600" eaLnBrk="0" hangingPunct="0">
              <a:defRPr>
                <a:solidFill>
                  <a:schemeClr val="tx1"/>
                </a:solidFill>
                <a:latin typeface="Arial" panose="020B0604020202020204" pitchFamily="34" charset="0"/>
                <a:ea typeface="楷体_GB2312" pitchFamily="49" charset="-122"/>
              </a:defRPr>
            </a:lvl4pPr>
            <a:lvl5pPr marL="2057400" indent="-228600" eaLnBrk="0" hangingPunct="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algn="ctr" eaLnBrk="1" hangingPunct="1">
              <a:spcBef>
                <a:spcPct val="50000"/>
              </a:spcBef>
            </a:pPr>
            <a:r>
              <a:rPr lang="zh-CN" altLang="en-US" b="1">
                <a:latin typeface="微软雅黑" panose="020B0503020204020204" pitchFamily="34" charset="-122"/>
                <a:ea typeface="微软雅黑" panose="020B0503020204020204" pitchFamily="34" charset="-122"/>
                <a:cs typeface="Times New Roman" panose="02020603050405020304" pitchFamily="18" charset="0"/>
              </a:rPr>
              <a:t>矿物学</a:t>
            </a:r>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442" name="Text Box 11"/>
          <p:cNvSpPr txBox="1">
            <a:spLocks noChangeArrowheads="1"/>
          </p:cNvSpPr>
          <p:nvPr/>
        </p:nvSpPr>
        <p:spPr bwMode="auto">
          <a:xfrm>
            <a:off x="5077718" y="3284314"/>
            <a:ext cx="504825" cy="1477328"/>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楷体_GB2312" pitchFamily="49" charset="-122"/>
              </a:defRPr>
            </a:lvl1pPr>
            <a:lvl2pPr marL="742950" indent="-285750" eaLnBrk="0" hangingPunct="0">
              <a:defRPr>
                <a:solidFill>
                  <a:schemeClr val="tx1"/>
                </a:solidFill>
                <a:latin typeface="Arial" panose="020B0604020202020204" pitchFamily="34" charset="0"/>
                <a:ea typeface="楷体_GB2312" pitchFamily="49" charset="-122"/>
              </a:defRPr>
            </a:lvl2pPr>
            <a:lvl3pPr marL="1143000" indent="-228600" eaLnBrk="0" hangingPunct="0">
              <a:defRPr>
                <a:solidFill>
                  <a:schemeClr val="tx1"/>
                </a:solidFill>
                <a:latin typeface="Arial" panose="020B0604020202020204" pitchFamily="34" charset="0"/>
                <a:ea typeface="楷体_GB2312" pitchFamily="49" charset="-122"/>
              </a:defRPr>
            </a:lvl3pPr>
            <a:lvl4pPr marL="1600200" indent="-228600" eaLnBrk="0" hangingPunct="0">
              <a:defRPr>
                <a:solidFill>
                  <a:schemeClr val="tx1"/>
                </a:solidFill>
                <a:latin typeface="Arial" panose="020B0604020202020204" pitchFamily="34" charset="0"/>
                <a:ea typeface="楷体_GB2312" pitchFamily="49" charset="-122"/>
              </a:defRPr>
            </a:lvl4pPr>
            <a:lvl5pPr marL="2057400" indent="-228600" eaLnBrk="0" hangingPunct="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algn="ctr" eaLnBrk="1" hangingPunct="1">
              <a:spcBef>
                <a:spcPct val="50000"/>
              </a:spcBef>
            </a:pPr>
            <a:r>
              <a:rPr lang="zh-CN" altLang="en-US" b="1">
                <a:latin typeface="微软雅黑" panose="020B0503020204020204" pitchFamily="34" charset="-122"/>
                <a:ea typeface="微软雅黑" panose="020B0503020204020204" pitchFamily="34" charset="-122"/>
                <a:cs typeface="Times New Roman" panose="02020603050405020304" pitchFamily="18" charset="0"/>
              </a:rPr>
              <a:t>晶体结构学</a:t>
            </a:r>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443" name="Text Box 12"/>
          <p:cNvSpPr txBox="1">
            <a:spLocks noChangeArrowheads="1"/>
          </p:cNvSpPr>
          <p:nvPr/>
        </p:nvSpPr>
        <p:spPr bwMode="auto">
          <a:xfrm>
            <a:off x="3204468" y="3139851"/>
            <a:ext cx="431800" cy="1477328"/>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楷体_GB2312" pitchFamily="49" charset="-122"/>
              </a:defRPr>
            </a:lvl1pPr>
            <a:lvl2pPr marL="742950" indent="-285750" eaLnBrk="0" hangingPunct="0">
              <a:defRPr>
                <a:solidFill>
                  <a:schemeClr val="tx1"/>
                </a:solidFill>
                <a:latin typeface="Arial" panose="020B0604020202020204" pitchFamily="34" charset="0"/>
                <a:ea typeface="楷体_GB2312" pitchFamily="49" charset="-122"/>
              </a:defRPr>
            </a:lvl2pPr>
            <a:lvl3pPr marL="1143000" indent="-228600" eaLnBrk="0" hangingPunct="0">
              <a:defRPr>
                <a:solidFill>
                  <a:schemeClr val="tx1"/>
                </a:solidFill>
                <a:latin typeface="Arial" panose="020B0604020202020204" pitchFamily="34" charset="0"/>
                <a:ea typeface="楷体_GB2312" pitchFamily="49" charset="-122"/>
              </a:defRPr>
            </a:lvl3pPr>
            <a:lvl4pPr marL="1600200" indent="-228600" eaLnBrk="0" hangingPunct="0">
              <a:defRPr>
                <a:solidFill>
                  <a:schemeClr val="tx1"/>
                </a:solidFill>
                <a:latin typeface="Arial" panose="020B0604020202020204" pitchFamily="34" charset="0"/>
                <a:ea typeface="楷体_GB2312" pitchFamily="49" charset="-122"/>
              </a:defRPr>
            </a:lvl4pPr>
            <a:lvl5pPr marL="2057400" indent="-228600" eaLnBrk="0" hangingPunct="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algn="ctr" eaLnBrk="1" hangingPunct="1">
              <a:spcBef>
                <a:spcPct val="50000"/>
              </a:spcBef>
            </a:pPr>
            <a:r>
              <a:rPr lang="zh-CN" altLang="en-US" b="1">
                <a:latin typeface="微软雅黑" panose="020B0503020204020204" pitchFamily="34" charset="-122"/>
                <a:ea typeface="微软雅黑" panose="020B0503020204020204" pitchFamily="34" charset="-122"/>
                <a:cs typeface="Times New Roman" panose="02020603050405020304" pitchFamily="18" charset="0"/>
              </a:rPr>
              <a:t>统计物理学</a:t>
            </a:r>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444" name="Text Box 13"/>
          <p:cNvSpPr txBox="1">
            <a:spLocks noChangeArrowheads="1"/>
          </p:cNvSpPr>
          <p:nvPr/>
        </p:nvSpPr>
        <p:spPr bwMode="auto">
          <a:xfrm>
            <a:off x="540643" y="3428776"/>
            <a:ext cx="10795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楷体_GB2312" pitchFamily="49" charset="-122"/>
              </a:defRPr>
            </a:lvl1pPr>
            <a:lvl2pPr marL="742950" indent="-285750" eaLnBrk="0" hangingPunct="0">
              <a:defRPr>
                <a:solidFill>
                  <a:schemeClr val="tx1"/>
                </a:solidFill>
                <a:latin typeface="Arial" panose="020B0604020202020204" pitchFamily="34" charset="0"/>
                <a:ea typeface="楷体_GB2312" pitchFamily="49" charset="-122"/>
              </a:defRPr>
            </a:lvl2pPr>
            <a:lvl3pPr marL="1143000" indent="-228600" eaLnBrk="0" hangingPunct="0">
              <a:defRPr>
                <a:solidFill>
                  <a:schemeClr val="tx1"/>
                </a:solidFill>
                <a:latin typeface="Arial" panose="020B0604020202020204" pitchFamily="34" charset="0"/>
                <a:ea typeface="楷体_GB2312" pitchFamily="49" charset="-122"/>
              </a:defRPr>
            </a:lvl3pPr>
            <a:lvl4pPr marL="1600200" indent="-228600" eaLnBrk="0" hangingPunct="0">
              <a:defRPr>
                <a:solidFill>
                  <a:schemeClr val="tx1"/>
                </a:solidFill>
                <a:latin typeface="Arial" panose="020B0604020202020204" pitchFamily="34" charset="0"/>
                <a:ea typeface="楷体_GB2312" pitchFamily="49" charset="-122"/>
              </a:defRPr>
            </a:lvl4pPr>
            <a:lvl5pPr marL="2057400" indent="-228600" eaLnBrk="0" hangingPunct="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algn="ctr" eaLnBrk="1" hangingPunct="1">
              <a:spcBef>
                <a:spcPct val="50000"/>
              </a:spcBef>
            </a:pPr>
            <a:r>
              <a:rPr lang="en-US" altLang="zh-CN"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20</a:t>
            </a:r>
            <a:r>
              <a:rPr lang="zh-CN" altLang="en-US"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世纪</a:t>
            </a:r>
            <a:endParaRPr lang="zh-CN" altLang="en-US"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445" name="Text Box 14"/>
          <p:cNvSpPr txBox="1">
            <a:spLocks noChangeArrowheads="1"/>
          </p:cNvSpPr>
          <p:nvPr/>
        </p:nvSpPr>
        <p:spPr bwMode="auto">
          <a:xfrm>
            <a:off x="3823072" y="3284314"/>
            <a:ext cx="461665" cy="244682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vert="eaVert">
            <a:spAutoFit/>
          </a:bodyPr>
          <a:lstStyle>
            <a:lvl1pPr eaLnBrk="0" hangingPunct="0">
              <a:defRPr>
                <a:solidFill>
                  <a:schemeClr val="tx1"/>
                </a:solidFill>
                <a:latin typeface="Arial" panose="020B0604020202020204" pitchFamily="34" charset="0"/>
                <a:ea typeface="楷体_GB2312" pitchFamily="49" charset="-122"/>
              </a:defRPr>
            </a:lvl1pPr>
            <a:lvl2pPr marL="742950" indent="-285750" eaLnBrk="0" hangingPunct="0">
              <a:defRPr>
                <a:solidFill>
                  <a:schemeClr val="tx1"/>
                </a:solidFill>
                <a:latin typeface="Arial" panose="020B0604020202020204" pitchFamily="34" charset="0"/>
                <a:ea typeface="楷体_GB2312" pitchFamily="49" charset="-122"/>
              </a:defRPr>
            </a:lvl2pPr>
            <a:lvl3pPr marL="1143000" indent="-228600" eaLnBrk="0" hangingPunct="0">
              <a:defRPr>
                <a:solidFill>
                  <a:schemeClr val="tx1"/>
                </a:solidFill>
                <a:latin typeface="Arial" panose="020B0604020202020204" pitchFamily="34" charset="0"/>
                <a:ea typeface="楷体_GB2312" pitchFamily="49" charset="-122"/>
              </a:defRPr>
            </a:lvl3pPr>
            <a:lvl4pPr marL="1600200" indent="-228600" eaLnBrk="0" hangingPunct="0">
              <a:defRPr>
                <a:solidFill>
                  <a:schemeClr val="tx1"/>
                </a:solidFill>
                <a:latin typeface="Arial" panose="020B0604020202020204" pitchFamily="34" charset="0"/>
                <a:ea typeface="楷体_GB2312" pitchFamily="49" charset="-122"/>
              </a:defRPr>
            </a:lvl4pPr>
            <a:lvl5pPr marL="2057400" indent="-228600" eaLnBrk="0" hangingPunct="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algn="ctr" eaLnBrk="1" hangingPunct="1">
              <a:spcBef>
                <a:spcPct val="50000"/>
              </a:spcBef>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原子物理、量子力学</a:t>
            </a:r>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446" name="Text Box 16"/>
          <p:cNvSpPr txBox="1">
            <a:spLocks noChangeArrowheads="1"/>
          </p:cNvSpPr>
          <p:nvPr/>
        </p:nvSpPr>
        <p:spPr bwMode="auto">
          <a:xfrm>
            <a:off x="5867474" y="3546251"/>
            <a:ext cx="1080790" cy="92333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楷体_GB2312" pitchFamily="49" charset="-122"/>
              </a:defRPr>
            </a:lvl1pPr>
            <a:lvl2pPr marL="742950" indent="-285750" eaLnBrk="0" hangingPunct="0">
              <a:defRPr>
                <a:solidFill>
                  <a:schemeClr val="tx1"/>
                </a:solidFill>
                <a:latin typeface="Arial" panose="020B0604020202020204" pitchFamily="34" charset="0"/>
                <a:ea typeface="楷体_GB2312" pitchFamily="49" charset="-122"/>
              </a:defRPr>
            </a:lvl2pPr>
            <a:lvl3pPr marL="1143000" indent="-228600" eaLnBrk="0" hangingPunct="0">
              <a:defRPr>
                <a:solidFill>
                  <a:schemeClr val="tx1"/>
                </a:solidFill>
                <a:latin typeface="Arial" panose="020B0604020202020204" pitchFamily="34" charset="0"/>
                <a:ea typeface="楷体_GB2312" pitchFamily="49" charset="-122"/>
              </a:defRPr>
            </a:lvl3pPr>
            <a:lvl4pPr marL="1600200" indent="-228600" eaLnBrk="0" hangingPunct="0">
              <a:defRPr>
                <a:solidFill>
                  <a:schemeClr val="tx1"/>
                </a:solidFill>
                <a:latin typeface="Arial" panose="020B0604020202020204" pitchFamily="34" charset="0"/>
                <a:ea typeface="楷体_GB2312" pitchFamily="49" charset="-122"/>
              </a:defRPr>
            </a:lvl4pPr>
            <a:lvl5pPr marL="2057400" indent="-228600" eaLnBrk="0" hangingPunct="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algn="ctr" eaLnBrk="1" hangingPunct="1">
              <a:spcBef>
                <a:spcPct val="50000"/>
              </a:spcBef>
            </a:pP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X</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射线衍射，中子衍射</a:t>
            </a:r>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447" name="Text Box 17"/>
          <p:cNvSpPr txBox="1">
            <a:spLocks noChangeArrowheads="1"/>
          </p:cNvSpPr>
          <p:nvPr/>
        </p:nvSpPr>
        <p:spPr bwMode="auto">
          <a:xfrm>
            <a:off x="7165280" y="3716114"/>
            <a:ext cx="431800" cy="175432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楷体_GB2312" pitchFamily="49" charset="-122"/>
              </a:defRPr>
            </a:lvl1pPr>
            <a:lvl2pPr marL="742950" indent="-285750" eaLnBrk="0" hangingPunct="0">
              <a:defRPr>
                <a:solidFill>
                  <a:schemeClr val="tx1"/>
                </a:solidFill>
                <a:latin typeface="Arial" panose="020B0604020202020204" pitchFamily="34" charset="0"/>
                <a:ea typeface="楷体_GB2312" pitchFamily="49" charset="-122"/>
              </a:defRPr>
            </a:lvl2pPr>
            <a:lvl3pPr marL="1143000" indent="-228600" eaLnBrk="0" hangingPunct="0">
              <a:defRPr>
                <a:solidFill>
                  <a:schemeClr val="tx1"/>
                </a:solidFill>
                <a:latin typeface="Arial" panose="020B0604020202020204" pitchFamily="34" charset="0"/>
                <a:ea typeface="楷体_GB2312" pitchFamily="49" charset="-122"/>
              </a:defRPr>
            </a:lvl3pPr>
            <a:lvl4pPr marL="1600200" indent="-228600" eaLnBrk="0" hangingPunct="0">
              <a:defRPr>
                <a:solidFill>
                  <a:schemeClr val="tx1"/>
                </a:solidFill>
                <a:latin typeface="Arial" panose="020B0604020202020204" pitchFamily="34" charset="0"/>
                <a:ea typeface="楷体_GB2312" pitchFamily="49" charset="-122"/>
              </a:defRPr>
            </a:lvl4pPr>
            <a:lvl5pPr marL="2057400" indent="-228600" eaLnBrk="0" hangingPunct="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algn="ctr" eaLnBrk="1" hangingPunct="1">
              <a:spcBef>
                <a:spcPct val="50000"/>
              </a:spcBef>
            </a:pPr>
            <a:r>
              <a:rPr lang="zh-CN" altLang="en-US" b="1">
                <a:latin typeface="微软雅黑" panose="020B0503020204020204" pitchFamily="34" charset="-122"/>
                <a:ea typeface="微软雅黑" panose="020B0503020204020204" pitchFamily="34" charset="-122"/>
                <a:cs typeface="Times New Roman" panose="02020603050405020304" pitchFamily="18" charset="0"/>
              </a:rPr>
              <a:t>电子显微技术</a:t>
            </a:r>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449" name="Text Box 7"/>
          <p:cNvSpPr txBox="1">
            <a:spLocks noChangeArrowheads="1"/>
          </p:cNvSpPr>
          <p:nvPr/>
        </p:nvSpPr>
        <p:spPr bwMode="auto">
          <a:xfrm>
            <a:off x="1904603" y="2060351"/>
            <a:ext cx="461665" cy="287972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vert="eaVert">
            <a:spAutoFit/>
          </a:bodyPr>
          <a:lstStyle>
            <a:lvl1pPr eaLnBrk="0" hangingPunct="0">
              <a:defRPr>
                <a:solidFill>
                  <a:schemeClr val="tx1"/>
                </a:solidFill>
                <a:latin typeface="Arial" panose="020B0604020202020204" pitchFamily="34" charset="0"/>
                <a:ea typeface="楷体_GB2312" pitchFamily="49" charset="-122"/>
              </a:defRPr>
            </a:lvl1pPr>
            <a:lvl2pPr marL="742950" indent="-285750" eaLnBrk="0" hangingPunct="0">
              <a:defRPr>
                <a:solidFill>
                  <a:schemeClr val="tx1"/>
                </a:solidFill>
                <a:latin typeface="Arial" panose="020B0604020202020204" pitchFamily="34" charset="0"/>
                <a:ea typeface="楷体_GB2312" pitchFamily="49" charset="-122"/>
              </a:defRPr>
            </a:lvl2pPr>
            <a:lvl3pPr marL="1143000" indent="-228600" eaLnBrk="0" hangingPunct="0">
              <a:defRPr>
                <a:solidFill>
                  <a:schemeClr val="tx1"/>
                </a:solidFill>
                <a:latin typeface="Arial" panose="020B0604020202020204" pitchFamily="34" charset="0"/>
                <a:ea typeface="楷体_GB2312" pitchFamily="49" charset="-122"/>
              </a:defRPr>
            </a:lvl3pPr>
            <a:lvl4pPr marL="1600200" indent="-228600" eaLnBrk="0" hangingPunct="0">
              <a:defRPr>
                <a:solidFill>
                  <a:schemeClr val="tx1"/>
                </a:solidFill>
                <a:latin typeface="Arial" panose="020B0604020202020204" pitchFamily="34" charset="0"/>
                <a:ea typeface="楷体_GB2312" pitchFamily="49" charset="-122"/>
              </a:defRPr>
            </a:lvl4pPr>
            <a:lvl5pPr marL="2057400" indent="-228600" eaLnBrk="0" hangingPunct="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algn="ctr" eaLnBrk="1" hangingPunct="1">
              <a:spcBef>
                <a:spcPct val="50000"/>
              </a:spcBef>
            </a:pPr>
            <a:r>
              <a:rPr lang="zh-CN" altLang="en-US" b="1">
                <a:latin typeface="微软雅黑" panose="020B0503020204020204" pitchFamily="34" charset="-122"/>
                <a:ea typeface="微软雅黑" panose="020B0503020204020204" pitchFamily="34" charset="-122"/>
                <a:cs typeface="Times New Roman" panose="02020603050405020304" pitchFamily="18" charset="0"/>
              </a:rPr>
              <a:t>力学、天文学、光学</a:t>
            </a:r>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450" name="Line 27"/>
          <p:cNvSpPr>
            <a:spLocks noChangeShapeType="1"/>
          </p:cNvSpPr>
          <p:nvPr/>
        </p:nvSpPr>
        <p:spPr bwMode="auto">
          <a:xfrm>
            <a:off x="540643" y="2708051"/>
            <a:ext cx="8280400" cy="0"/>
          </a:xfrm>
          <a:prstGeom prst="line">
            <a:avLst/>
          </a:prstGeom>
          <a:noFill/>
          <a:ln w="9525">
            <a:solidFill>
              <a:schemeClr val="accent1"/>
            </a:solidFill>
            <a:prstDash val="dash"/>
            <a:round/>
          </a:ln>
          <a:extLst>
            <a:ext uri="{909E8E84-426E-40DD-AFC4-6F175D3DCCD1}">
              <a14:hiddenFill xmlns:a14="http://schemas.microsoft.com/office/drawing/2010/main">
                <a:noFill/>
              </a14:hiddenFill>
            </a:ext>
          </a:extLst>
        </p:spPr>
        <p:txBody>
          <a:bodyPr/>
          <a:lstStyle/>
          <a:p>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451" name="Line 28"/>
          <p:cNvSpPr>
            <a:spLocks noChangeShapeType="1"/>
          </p:cNvSpPr>
          <p:nvPr/>
        </p:nvSpPr>
        <p:spPr bwMode="auto">
          <a:xfrm>
            <a:off x="612080" y="3212876"/>
            <a:ext cx="8280400" cy="0"/>
          </a:xfrm>
          <a:prstGeom prst="line">
            <a:avLst/>
          </a:prstGeom>
          <a:noFill/>
          <a:ln w="9525">
            <a:solidFill>
              <a:schemeClr val="accent1"/>
            </a:solidFill>
            <a:prstDash val="dash"/>
            <a:round/>
          </a:ln>
          <a:extLst>
            <a:ext uri="{909E8E84-426E-40DD-AFC4-6F175D3DCCD1}">
              <a14:hiddenFill xmlns:a14="http://schemas.microsoft.com/office/drawing/2010/main">
                <a:noFill/>
              </a14:hiddenFill>
            </a:ext>
          </a:extLst>
        </p:spPr>
        <p:txBody>
          <a:bodyPr/>
          <a:lstStyle/>
          <a:p>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1143000"/>
          </a:xfrm>
        </p:spPr>
        <p:txBody>
          <a:bodyPr/>
          <a:lstStyle/>
          <a:p>
            <a:r>
              <a:rPr lang="zh-CN" altLang="en-US" dirty="0">
                <a:solidFill>
                  <a:srgbClr val="7030A0"/>
                </a:solidFill>
              </a:rPr>
              <a:t>人类社会的知识体系</a:t>
            </a:r>
            <a:endParaRPr lang="zh-CN" altLang="en-US" dirty="0">
              <a:solidFill>
                <a:srgbClr val="7030A0"/>
              </a:solidFill>
            </a:endParaRPr>
          </a:p>
        </p:txBody>
      </p:sp>
      <p:sp>
        <p:nvSpPr>
          <p:cNvPr id="4" name="日期占位符 3"/>
          <p:cNvSpPr>
            <a:spLocks noGrp="1"/>
          </p:cNvSpPr>
          <p:nvPr>
            <p:ph type="dt" sz="half" idx="10"/>
          </p:nvPr>
        </p:nvSpPr>
        <p:spPr/>
        <p:txBody>
          <a:bodyPr/>
          <a:lstStyle/>
          <a:p>
            <a:r>
              <a:rPr lang="zh-CN" altLang="en-US"/>
              <a:t>固体物理基础（</a:t>
            </a:r>
            <a:r>
              <a:rPr lang="en-US" altLang="zh-CN"/>
              <a:t>2023</a:t>
            </a:r>
            <a:r>
              <a:rPr lang="zh-CN" altLang="en-US"/>
              <a:t>春）</a:t>
            </a:r>
            <a:endParaRPr lang="zh-CN" altLang="en-US"/>
          </a:p>
        </p:txBody>
      </p:sp>
      <p:sp>
        <p:nvSpPr>
          <p:cNvPr id="5" name="页脚占位符 4"/>
          <p:cNvSpPr>
            <a:spLocks noGrp="1"/>
          </p:cNvSpPr>
          <p:nvPr>
            <p:ph type="ftr" sz="quarter" idx="11"/>
          </p:nvPr>
        </p:nvSpPr>
        <p:spPr/>
        <p:txBody>
          <a:bodyPr/>
          <a:lstStyle/>
          <a:p>
            <a:r>
              <a:rPr lang="zh-CN" altLang="en-US"/>
              <a:t>清华大学电子工程系  汪莱</a:t>
            </a:r>
            <a:endParaRPr lang="zh-CN" altLang="en-US"/>
          </a:p>
        </p:txBody>
      </p:sp>
      <p:sp>
        <p:nvSpPr>
          <p:cNvPr id="6" name="灯片编号占位符 5"/>
          <p:cNvSpPr>
            <a:spLocks noGrp="1"/>
          </p:cNvSpPr>
          <p:nvPr>
            <p:ph type="sldNum" sz="quarter" idx="12"/>
          </p:nvPr>
        </p:nvSpPr>
        <p:spPr/>
        <p:txBody>
          <a:bodyPr/>
          <a:lstStyle/>
          <a:p>
            <a:fld id="{9D19C128-1670-4BC3-8954-1BFA4EBDDEA1}" type="slidenum">
              <a:rPr lang="zh-CN" altLang="en-US" smtClean="0"/>
            </a:fld>
            <a:endParaRPr lang="zh-CN" altLang="en-US"/>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3963" y="1001161"/>
            <a:ext cx="4260845" cy="53801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2709868" y="3356992"/>
            <a:ext cx="792088" cy="43204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ChangeArrowheads="1"/>
          </p:cNvSpPr>
          <p:nvPr/>
        </p:nvSpPr>
        <p:spPr bwMode="auto">
          <a:xfrm>
            <a:off x="179388" y="1052513"/>
            <a:ext cx="8785225" cy="54721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15" name="Rectangle 3"/>
          <p:cNvSpPr>
            <a:spLocks noGrp="1" noChangeArrowheads="1"/>
          </p:cNvSpPr>
          <p:nvPr>
            <p:ph type="title"/>
          </p:nvPr>
        </p:nvSpPr>
        <p:spPr bwMode="auto">
          <a:xfrm>
            <a:off x="692712" y="152048"/>
            <a:ext cx="7776863" cy="11430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p>
            <a:r>
              <a:rPr lang="zh-CN" altLang="en-US" dirty="0">
                <a:solidFill>
                  <a:srgbClr val="7030A0"/>
                </a:solidFill>
                <a:latin typeface="微软雅黑" panose="020B0503020204020204" pitchFamily="34" charset="-122"/>
                <a:ea typeface="微软雅黑" panose="020B0503020204020204" pitchFamily="34" charset="-122"/>
              </a:rPr>
              <a:t>电子信息科技知识体系的</a:t>
            </a:r>
            <a:r>
              <a:rPr lang="en-US" altLang="zh-CN" dirty="0">
                <a:solidFill>
                  <a:srgbClr val="7030A0"/>
                </a:solidFill>
                <a:latin typeface="微软雅黑" panose="020B0503020204020204" pitchFamily="34" charset="-122"/>
                <a:ea typeface="微软雅黑" panose="020B0503020204020204" pitchFamily="34" charset="-122"/>
              </a:rPr>
              <a:t>MAP</a:t>
            </a:r>
            <a:br>
              <a:rPr lang="en-US" altLang="zh-CN" b="1" dirty="0">
                <a:solidFill>
                  <a:srgbClr val="7030A0"/>
                </a:solidFill>
              </a:rPr>
            </a:br>
            <a:r>
              <a:rPr lang="zh-CN" altLang="en-US" sz="2800" b="1" dirty="0">
                <a:solidFill>
                  <a:schemeClr val="tx1"/>
                </a:solidFill>
              </a:rPr>
              <a:t>（</a:t>
            </a:r>
            <a:r>
              <a:rPr lang="en-US" altLang="zh-CN" sz="2800" b="1" dirty="0">
                <a:solidFill>
                  <a:schemeClr val="tx1"/>
                </a:solidFill>
              </a:rPr>
              <a:t>2009</a:t>
            </a:r>
            <a:r>
              <a:rPr lang="zh-CN" altLang="en-US" sz="2800" b="1" dirty="0">
                <a:solidFill>
                  <a:schemeClr val="tx1"/>
                </a:solidFill>
              </a:rPr>
              <a:t>年</a:t>
            </a:r>
            <a:r>
              <a:rPr lang="en-US" altLang="zh-CN" sz="2800" b="1" dirty="0">
                <a:solidFill>
                  <a:schemeClr val="tx1"/>
                </a:solidFill>
              </a:rPr>
              <a:t>9</a:t>
            </a:r>
            <a:r>
              <a:rPr lang="zh-CN" altLang="en-US" sz="2800" b="1" dirty="0">
                <a:solidFill>
                  <a:schemeClr val="tx1"/>
                </a:solidFill>
              </a:rPr>
              <a:t>月</a:t>
            </a:r>
            <a:r>
              <a:rPr lang="en-US" altLang="zh-CN" sz="2800" b="1" dirty="0">
                <a:solidFill>
                  <a:schemeClr val="tx1"/>
                </a:solidFill>
              </a:rPr>
              <a:t>18</a:t>
            </a:r>
            <a:r>
              <a:rPr lang="zh-CN" altLang="en-US" sz="2800" b="1" dirty="0">
                <a:solidFill>
                  <a:schemeClr val="tx1"/>
                </a:solidFill>
              </a:rPr>
              <a:t>日教委会）</a:t>
            </a:r>
            <a:endParaRPr lang="zh-CN" altLang="en-US" sz="2800" b="1" dirty="0">
              <a:solidFill>
                <a:schemeClr val="tx1"/>
              </a:solidFill>
            </a:endParaRPr>
          </a:p>
        </p:txBody>
      </p:sp>
      <p:sp>
        <p:nvSpPr>
          <p:cNvPr id="141316" name="Rectangle 4"/>
          <p:cNvSpPr>
            <a:spLocks noChangeArrowheads="1"/>
          </p:cNvSpPr>
          <p:nvPr/>
        </p:nvSpPr>
        <p:spPr bwMode="auto">
          <a:xfrm>
            <a:off x="0" y="19573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1317" name="Object 5"/>
          <p:cNvGraphicFramePr>
            <a:graphicFrameLocks noChangeAspect="1"/>
          </p:cNvGraphicFramePr>
          <p:nvPr/>
        </p:nvGraphicFramePr>
        <p:xfrm>
          <a:off x="250825" y="1484313"/>
          <a:ext cx="8713788" cy="4922837"/>
        </p:xfrm>
        <a:graphic>
          <a:graphicData uri="http://schemas.openxmlformats.org/presentationml/2006/ole">
            <mc:AlternateContent xmlns:mc="http://schemas.openxmlformats.org/markup-compatibility/2006">
              <mc:Choice xmlns:v="urn:schemas-microsoft-com:vml" Requires="v">
                <p:oleObj spid="_x0000_s2" name="图片" r:id="rId1" imgW="10420985" imgH="5873750" progId="Word.Picture.8">
                  <p:embed/>
                </p:oleObj>
              </mc:Choice>
              <mc:Fallback>
                <p:oleObj name="图片" r:id="rId1" imgW="10420985" imgH="5873750" progId="Word.Picture.8">
                  <p:embed/>
                  <p:pic>
                    <p:nvPicPr>
                      <p:cNvPr id="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484313"/>
                        <a:ext cx="8713788" cy="4922837"/>
                      </a:xfrm>
                      <a:prstGeom prst="rect">
                        <a:avLst/>
                      </a:prstGeom>
                      <a:solidFill>
                        <a:srgbClr val="FFFFFF"/>
                      </a:solidFill>
                    </p:spPr>
                  </p:pic>
                </p:oleObj>
              </mc:Fallback>
            </mc:AlternateContent>
          </a:graphicData>
        </a:graphic>
      </p:graphicFrame>
      <p:sp>
        <p:nvSpPr>
          <p:cNvPr id="3" name="日期占位符 1"/>
          <p:cNvSpPr>
            <a:spLocks noGrp="1"/>
          </p:cNvSpPr>
          <p:nvPr>
            <p:ph type="dt" sz="half" idx="10"/>
          </p:nvPr>
        </p:nvSpPr>
        <p:spPr/>
        <p:txBody>
          <a:bodyPr/>
          <a:lstStyle/>
          <a:p>
            <a:r>
              <a:rPr lang="zh-CN" altLang="en-US"/>
              <a:t>固体物理基础（</a:t>
            </a:r>
            <a:r>
              <a:rPr lang="en-US" altLang="zh-CN"/>
              <a:t>2023</a:t>
            </a:r>
            <a:r>
              <a:rPr lang="zh-CN" altLang="en-US"/>
              <a:t>春）</a:t>
            </a:r>
            <a:endParaRPr lang="zh-CN" altLang="en-US"/>
          </a:p>
        </p:txBody>
      </p:sp>
      <p:sp>
        <p:nvSpPr>
          <p:cNvPr id="4" name="页脚占位符 2"/>
          <p:cNvSpPr>
            <a:spLocks noGrp="1"/>
          </p:cNvSpPr>
          <p:nvPr>
            <p:ph type="ftr" sz="quarter" idx="11"/>
          </p:nvPr>
        </p:nvSpPr>
        <p:spPr/>
        <p:txBody>
          <a:bodyPr/>
          <a:lstStyle/>
          <a:p>
            <a:r>
              <a:rPr lang="zh-CN" altLang="en-US"/>
              <a:t>清华大学电子工程系  汪莱</a:t>
            </a:r>
            <a:endParaRPr lang="zh-CN" altLang="en-US"/>
          </a:p>
        </p:txBody>
      </p:sp>
      <p:sp>
        <p:nvSpPr>
          <p:cNvPr id="5" name="灯片编号占位符 3"/>
          <p:cNvSpPr>
            <a:spLocks noGrp="1"/>
          </p:cNvSpPr>
          <p:nvPr>
            <p:ph type="sldNum" sz="quarter" idx="12"/>
          </p:nvPr>
        </p:nvSpPr>
        <p:spPr/>
        <p:txBody>
          <a:bodyPr/>
          <a:lstStyle/>
          <a:p>
            <a:fld id="{9D19C128-1670-4BC3-8954-1BFA4EBDDEA1}" type="slidenum">
              <a:rPr lang="zh-CN" altLang="en-US" smtClean="0"/>
            </a:fld>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0290" name="Object 2"/>
          <p:cNvGraphicFramePr>
            <a:graphicFrameLocks noChangeAspect="1"/>
          </p:cNvGraphicFramePr>
          <p:nvPr/>
        </p:nvGraphicFramePr>
        <p:xfrm>
          <a:off x="-238125" y="1219200"/>
          <a:ext cx="9382125" cy="5300663"/>
        </p:xfrm>
        <a:graphic>
          <a:graphicData uri="http://schemas.openxmlformats.org/presentationml/2006/ole">
            <mc:AlternateContent xmlns:mc="http://schemas.openxmlformats.org/markup-compatibility/2006">
              <mc:Choice xmlns:v="urn:schemas-microsoft-com:vml" Requires="v">
                <p:oleObj spid="_x0000_s2" name="图片" r:id="rId1" imgW="10420985" imgH="5873750" progId="Word.Picture.8">
                  <p:embed/>
                </p:oleObj>
              </mc:Choice>
              <mc:Fallback>
                <p:oleObj name="图片" r:id="rId1" imgW="10420985" imgH="5873750" progId="Word.Picture.8">
                  <p:embed/>
                  <p:pic>
                    <p:nvPicPr>
                      <p:cNvPr id="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 y="1219200"/>
                        <a:ext cx="9382125" cy="5300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0291" name="Rectangle 3"/>
          <p:cNvSpPr>
            <a:spLocks noChangeArrowheads="1"/>
          </p:cNvSpPr>
          <p:nvPr/>
        </p:nvSpPr>
        <p:spPr bwMode="auto">
          <a:xfrm flipV="1">
            <a:off x="268288" y="1176338"/>
            <a:ext cx="8637587" cy="42862"/>
          </a:xfrm>
          <a:prstGeom prst="rect">
            <a:avLst/>
          </a:prstGeom>
          <a:gradFill rotWithShape="0">
            <a:gsLst>
              <a:gs pos="0">
                <a:schemeClr val="bg2">
                  <a:gamma/>
                  <a:tint val="0"/>
                  <a:invGamma/>
                </a:schemeClr>
              </a:gs>
              <a:gs pos="100000">
                <a:schemeClr val="bg2"/>
              </a:gs>
            </a:gsLst>
            <a:path path="shape">
              <a:fillToRect l="50000" t="50000" r="50000" b="50000"/>
            </a:path>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292" name="Rectangle 4"/>
          <p:cNvSpPr>
            <a:spLocks noChangeArrowheads="1"/>
          </p:cNvSpPr>
          <p:nvPr/>
        </p:nvSpPr>
        <p:spPr bwMode="auto">
          <a:xfrm>
            <a:off x="0" y="965200"/>
            <a:ext cx="9144000" cy="5892800"/>
          </a:xfrm>
          <a:prstGeom prst="rect">
            <a:avLst/>
          </a:prstGeom>
          <a:solidFill>
            <a:srgbClr val="FFFFF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chemeClr val="tx1"/>
              </a:solidFill>
              <a:ea typeface="宋体" panose="02010600030101010101" pitchFamily="2" charset="-122"/>
            </a:endParaRPr>
          </a:p>
        </p:txBody>
      </p:sp>
      <p:sp>
        <p:nvSpPr>
          <p:cNvPr id="140293" name="Rectangle 5"/>
          <p:cNvSpPr>
            <a:spLocks noChangeArrowheads="1"/>
          </p:cNvSpPr>
          <p:nvPr/>
        </p:nvSpPr>
        <p:spPr bwMode="auto">
          <a:xfrm>
            <a:off x="0" y="19573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0294" name="Text Box 6"/>
          <p:cNvSpPr txBox="1">
            <a:spLocks noChangeArrowheads="1"/>
          </p:cNvSpPr>
          <p:nvPr/>
        </p:nvSpPr>
        <p:spPr bwMode="auto">
          <a:xfrm>
            <a:off x="8140700" y="5049838"/>
            <a:ext cx="7556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663300"/>
                </a:solidFill>
                <a:latin typeface="黑体" panose="02010600030101010101" pitchFamily="49" charset="-122"/>
                <a:ea typeface="黑体" panose="02010600030101010101" pitchFamily="49" charset="-122"/>
              </a:rPr>
              <a:t>英语</a:t>
            </a:r>
            <a:r>
              <a:rPr lang="zh-CN" altLang="en-US" b="1">
                <a:solidFill>
                  <a:schemeClr val="bg2"/>
                </a:solidFill>
                <a:latin typeface="黑体" panose="02010600030101010101" pitchFamily="49" charset="-122"/>
                <a:ea typeface="黑体" panose="02010600030101010101" pitchFamily="49" charset="-122"/>
              </a:rPr>
              <a:t> </a:t>
            </a:r>
            <a:endParaRPr lang="zh-CN" altLang="en-US" b="1">
              <a:solidFill>
                <a:schemeClr val="bg2"/>
              </a:solidFill>
              <a:latin typeface="黑体" panose="02010600030101010101" pitchFamily="49" charset="-122"/>
              <a:ea typeface="黑体" panose="02010600030101010101" pitchFamily="49" charset="-122"/>
            </a:endParaRPr>
          </a:p>
        </p:txBody>
      </p:sp>
      <p:sp>
        <p:nvSpPr>
          <p:cNvPr id="140295" name="Text Box 7"/>
          <p:cNvSpPr txBox="1">
            <a:spLocks noChangeArrowheads="1"/>
          </p:cNvSpPr>
          <p:nvPr/>
        </p:nvSpPr>
        <p:spPr bwMode="auto">
          <a:xfrm>
            <a:off x="6507163" y="5634038"/>
            <a:ext cx="9842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663300"/>
                </a:solidFill>
                <a:latin typeface="黑体" panose="02010600030101010101" pitchFamily="49" charset="-122"/>
                <a:ea typeface="黑体" panose="02010600030101010101" pitchFamily="49" charset="-122"/>
              </a:rPr>
              <a:t>微积分 </a:t>
            </a:r>
            <a:endParaRPr lang="zh-CN" altLang="en-US" b="1">
              <a:solidFill>
                <a:srgbClr val="663300"/>
              </a:solidFill>
              <a:latin typeface="黑体" panose="02010600030101010101" pitchFamily="49" charset="-122"/>
              <a:ea typeface="黑体" panose="02010600030101010101" pitchFamily="49" charset="-122"/>
            </a:endParaRPr>
          </a:p>
        </p:txBody>
      </p:sp>
      <p:sp>
        <p:nvSpPr>
          <p:cNvPr id="140296" name="Text Box 8"/>
          <p:cNvSpPr txBox="1">
            <a:spLocks noChangeArrowheads="1"/>
          </p:cNvSpPr>
          <p:nvPr/>
        </p:nvSpPr>
        <p:spPr bwMode="auto">
          <a:xfrm>
            <a:off x="7002463" y="6000750"/>
            <a:ext cx="1441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663300"/>
                </a:solidFill>
                <a:latin typeface="黑体" panose="02010600030101010101" pitchFamily="49" charset="-122"/>
                <a:ea typeface="黑体" panose="02010600030101010101" pitchFamily="49" charset="-122"/>
              </a:rPr>
              <a:t>几何与代数 </a:t>
            </a:r>
            <a:endParaRPr lang="zh-CN" altLang="en-US" b="1">
              <a:solidFill>
                <a:srgbClr val="663300"/>
              </a:solidFill>
              <a:latin typeface="黑体" panose="02010600030101010101" pitchFamily="49" charset="-122"/>
              <a:ea typeface="黑体" panose="02010600030101010101" pitchFamily="49" charset="-122"/>
            </a:endParaRPr>
          </a:p>
        </p:txBody>
      </p:sp>
      <p:sp>
        <p:nvSpPr>
          <p:cNvPr id="140297" name="Text Box 9"/>
          <p:cNvSpPr txBox="1">
            <a:spLocks noChangeArrowheads="1"/>
          </p:cNvSpPr>
          <p:nvPr/>
        </p:nvSpPr>
        <p:spPr bwMode="auto">
          <a:xfrm>
            <a:off x="7358063" y="4643438"/>
            <a:ext cx="16192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663300"/>
                </a:solidFill>
                <a:ea typeface="黑体" panose="02010600030101010101" pitchFamily="49" charset="-122"/>
              </a:rPr>
              <a:t>工程图学基础 </a:t>
            </a:r>
            <a:endParaRPr lang="zh-CN" altLang="en-US" b="1">
              <a:solidFill>
                <a:srgbClr val="663300"/>
              </a:solidFill>
              <a:ea typeface="黑体" panose="02010600030101010101" pitchFamily="49" charset="-122"/>
            </a:endParaRPr>
          </a:p>
        </p:txBody>
      </p:sp>
      <p:sp>
        <p:nvSpPr>
          <p:cNvPr id="140299" name="Text Box 11"/>
          <p:cNvSpPr txBox="1">
            <a:spLocks noChangeArrowheads="1"/>
          </p:cNvSpPr>
          <p:nvPr/>
        </p:nvSpPr>
        <p:spPr bwMode="auto">
          <a:xfrm>
            <a:off x="4886325" y="5988050"/>
            <a:ext cx="12128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663300"/>
                </a:solidFill>
                <a:latin typeface="黑体" panose="02010600030101010101" pitchFamily="49" charset="-122"/>
                <a:ea typeface="黑体" panose="02010600030101010101" pitchFamily="49" charset="-122"/>
              </a:rPr>
              <a:t>大学物理 </a:t>
            </a:r>
            <a:endParaRPr lang="zh-CN" altLang="en-US" b="1">
              <a:solidFill>
                <a:srgbClr val="663300"/>
              </a:solidFill>
              <a:latin typeface="黑体" panose="02010600030101010101" pitchFamily="49" charset="-122"/>
              <a:ea typeface="黑体" panose="02010600030101010101" pitchFamily="49" charset="-122"/>
            </a:endParaRPr>
          </a:p>
        </p:txBody>
      </p:sp>
      <p:sp>
        <p:nvSpPr>
          <p:cNvPr id="140300" name="Text Box 12"/>
          <p:cNvSpPr txBox="1">
            <a:spLocks noChangeArrowheads="1"/>
          </p:cNvSpPr>
          <p:nvPr/>
        </p:nvSpPr>
        <p:spPr bwMode="auto">
          <a:xfrm>
            <a:off x="5364163" y="3925888"/>
            <a:ext cx="19113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CC0000"/>
                </a:solidFill>
                <a:latin typeface="黑体" panose="02010600030101010101" pitchFamily="49" charset="-122"/>
                <a:ea typeface="黑体" panose="02010600030101010101" pitchFamily="49" charset="-122"/>
              </a:rPr>
              <a:t>计算机程序设计 </a:t>
            </a:r>
            <a:endParaRPr lang="zh-CN" altLang="en-US" b="1">
              <a:solidFill>
                <a:srgbClr val="CC0000"/>
              </a:solidFill>
              <a:latin typeface="黑体" panose="02010600030101010101" pitchFamily="49" charset="-122"/>
              <a:ea typeface="黑体" panose="02010600030101010101" pitchFamily="49" charset="-122"/>
            </a:endParaRPr>
          </a:p>
        </p:txBody>
      </p:sp>
      <p:sp>
        <p:nvSpPr>
          <p:cNvPr id="140301" name="Text Box 13"/>
          <p:cNvSpPr txBox="1">
            <a:spLocks noChangeArrowheads="1"/>
          </p:cNvSpPr>
          <p:nvPr/>
        </p:nvSpPr>
        <p:spPr bwMode="auto">
          <a:xfrm>
            <a:off x="4886325" y="5672138"/>
            <a:ext cx="16700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663300"/>
                </a:solidFill>
                <a:latin typeface="黑体" panose="02010600030101010101" pitchFamily="49" charset="-122"/>
                <a:ea typeface="黑体" panose="02010600030101010101" pitchFamily="49" charset="-122"/>
              </a:rPr>
              <a:t>复变函数引论 </a:t>
            </a:r>
            <a:endParaRPr lang="zh-CN" altLang="en-US" b="1">
              <a:solidFill>
                <a:srgbClr val="663300"/>
              </a:solidFill>
              <a:latin typeface="黑体" panose="02010600030101010101" pitchFamily="49" charset="-122"/>
              <a:ea typeface="黑体" panose="02010600030101010101" pitchFamily="49" charset="-122"/>
            </a:endParaRPr>
          </a:p>
        </p:txBody>
      </p:sp>
      <p:sp>
        <p:nvSpPr>
          <p:cNvPr id="140302" name="Text Box 14"/>
          <p:cNvSpPr txBox="1">
            <a:spLocks noChangeArrowheads="1"/>
          </p:cNvSpPr>
          <p:nvPr/>
        </p:nvSpPr>
        <p:spPr bwMode="auto">
          <a:xfrm>
            <a:off x="4200525" y="2306638"/>
            <a:ext cx="1841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solidFill>
                <a:srgbClr val="006600"/>
              </a:solidFill>
              <a:ea typeface="宋体" panose="02010600030101010101" pitchFamily="2" charset="-122"/>
            </a:endParaRPr>
          </a:p>
        </p:txBody>
      </p:sp>
      <p:sp>
        <p:nvSpPr>
          <p:cNvPr id="140303" name="Text Box 15"/>
          <p:cNvSpPr txBox="1">
            <a:spLocks noChangeArrowheads="1"/>
          </p:cNvSpPr>
          <p:nvPr/>
        </p:nvSpPr>
        <p:spPr bwMode="auto">
          <a:xfrm>
            <a:off x="3376613" y="5686425"/>
            <a:ext cx="11620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663300"/>
                </a:solidFill>
                <a:ea typeface="黑体" panose="02010600030101010101" pitchFamily="49" charset="-122"/>
              </a:rPr>
              <a:t>数理方程 </a:t>
            </a:r>
            <a:endParaRPr lang="zh-CN" altLang="en-US" b="1">
              <a:solidFill>
                <a:srgbClr val="663300"/>
              </a:solidFill>
              <a:ea typeface="黑体" panose="02010600030101010101" pitchFamily="49" charset="-122"/>
            </a:endParaRPr>
          </a:p>
        </p:txBody>
      </p:sp>
      <p:sp>
        <p:nvSpPr>
          <p:cNvPr id="140304" name="Text Box 16"/>
          <p:cNvSpPr txBox="1">
            <a:spLocks noChangeArrowheads="1"/>
          </p:cNvSpPr>
          <p:nvPr/>
        </p:nvSpPr>
        <p:spPr bwMode="auto">
          <a:xfrm>
            <a:off x="2508973" y="188640"/>
            <a:ext cx="413446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4400" b="1" dirty="0">
                <a:solidFill>
                  <a:srgbClr val="7030A0"/>
                </a:solidFill>
                <a:latin typeface="微软雅黑" panose="020B0503020204020204" pitchFamily="34" charset="-122"/>
                <a:ea typeface="微软雅黑" panose="020B0503020204020204" pitchFamily="34" charset="-122"/>
              </a:rPr>
              <a:t>电子系课程体系</a:t>
            </a:r>
            <a:endParaRPr kumimoji="1" lang="zh-CN" altLang="en-US" sz="4400" b="1" dirty="0">
              <a:solidFill>
                <a:srgbClr val="7030A0"/>
              </a:solidFill>
              <a:latin typeface="微软雅黑" panose="020B0503020204020204" pitchFamily="34" charset="-122"/>
              <a:ea typeface="微软雅黑" panose="020B0503020204020204" pitchFamily="34" charset="-122"/>
            </a:endParaRPr>
          </a:p>
        </p:txBody>
      </p:sp>
      <p:sp>
        <p:nvSpPr>
          <p:cNvPr id="140305" name="Text Box 17"/>
          <p:cNvSpPr txBox="1">
            <a:spLocks noChangeArrowheads="1"/>
          </p:cNvSpPr>
          <p:nvPr/>
        </p:nvSpPr>
        <p:spPr bwMode="auto">
          <a:xfrm>
            <a:off x="4097338" y="5402263"/>
            <a:ext cx="13906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CC0000"/>
                </a:solidFill>
                <a:ea typeface="黑体" panose="02010600030101010101" pitchFamily="49" charset="-122"/>
              </a:rPr>
              <a:t>信号与系统 </a:t>
            </a:r>
            <a:endParaRPr lang="zh-CN" altLang="en-US" b="1">
              <a:solidFill>
                <a:srgbClr val="CC0000"/>
              </a:solidFill>
              <a:ea typeface="黑体" panose="02010600030101010101" pitchFamily="49" charset="-122"/>
            </a:endParaRPr>
          </a:p>
        </p:txBody>
      </p:sp>
      <p:sp>
        <p:nvSpPr>
          <p:cNvPr id="140306" name="Text Box 18"/>
          <p:cNvSpPr txBox="1">
            <a:spLocks noChangeArrowheads="1"/>
          </p:cNvSpPr>
          <p:nvPr/>
        </p:nvSpPr>
        <p:spPr bwMode="auto">
          <a:xfrm>
            <a:off x="3116263" y="6181725"/>
            <a:ext cx="13906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663300"/>
                </a:solidFill>
                <a:ea typeface="黑体" panose="02010600030101010101" pitchFamily="49" charset="-122"/>
              </a:rPr>
              <a:t>量子与统计 </a:t>
            </a:r>
            <a:endParaRPr lang="zh-CN" altLang="en-US" b="1">
              <a:solidFill>
                <a:srgbClr val="663300"/>
              </a:solidFill>
              <a:ea typeface="黑体" panose="02010600030101010101" pitchFamily="49" charset="-122"/>
            </a:endParaRPr>
          </a:p>
        </p:txBody>
      </p:sp>
      <p:sp>
        <p:nvSpPr>
          <p:cNvPr id="140307" name="Text Box 19"/>
          <p:cNvSpPr txBox="1">
            <a:spLocks noChangeArrowheads="1"/>
          </p:cNvSpPr>
          <p:nvPr/>
        </p:nvSpPr>
        <p:spPr bwMode="auto">
          <a:xfrm>
            <a:off x="2566988" y="4967288"/>
            <a:ext cx="11684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A50021"/>
                </a:solidFill>
                <a:ea typeface="黑体" panose="02010600030101010101" pitchFamily="49" charset="-122"/>
              </a:rPr>
              <a:t>电动力学 </a:t>
            </a:r>
            <a:endParaRPr lang="zh-CN" altLang="en-US" b="1">
              <a:solidFill>
                <a:srgbClr val="A50021"/>
              </a:solidFill>
              <a:ea typeface="黑体" panose="02010600030101010101" pitchFamily="49" charset="-122"/>
            </a:endParaRPr>
          </a:p>
        </p:txBody>
      </p:sp>
      <p:sp>
        <p:nvSpPr>
          <p:cNvPr id="140308" name="Text Box 20"/>
          <p:cNvSpPr txBox="1">
            <a:spLocks noChangeArrowheads="1"/>
          </p:cNvSpPr>
          <p:nvPr/>
        </p:nvSpPr>
        <p:spPr bwMode="auto">
          <a:xfrm>
            <a:off x="2035175" y="4371975"/>
            <a:ext cx="2084388"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solidFill>
                  <a:srgbClr val="A50021"/>
                </a:solidFill>
                <a:latin typeface="黑体" panose="02010600030101010101" pitchFamily="49" charset="-122"/>
                <a:ea typeface="黑体" panose="02010600030101010101" pitchFamily="49" charset="-122"/>
              </a:rPr>
              <a:t>电子线路与系统 </a:t>
            </a:r>
            <a:r>
              <a:rPr lang="zh-CN" altLang="en-US" b="1">
                <a:solidFill>
                  <a:srgbClr val="0000FF"/>
                </a:solidFill>
                <a:latin typeface="黑体" panose="02010600030101010101" pitchFamily="49" charset="-122"/>
                <a:ea typeface="黑体" panose="02010600030101010101" pitchFamily="49" charset="-122"/>
              </a:rPr>
              <a:t> </a:t>
            </a:r>
            <a:endParaRPr lang="zh-CN" altLang="en-US" b="1">
              <a:solidFill>
                <a:srgbClr val="0000FF"/>
              </a:solidFill>
              <a:latin typeface="黑体" panose="02010600030101010101" pitchFamily="49" charset="-122"/>
              <a:ea typeface="黑体" panose="02010600030101010101" pitchFamily="49" charset="-122"/>
            </a:endParaRPr>
          </a:p>
        </p:txBody>
      </p:sp>
      <p:sp>
        <p:nvSpPr>
          <p:cNvPr id="140309" name="Text Box 21"/>
          <p:cNvSpPr txBox="1">
            <a:spLocks noChangeArrowheads="1"/>
          </p:cNvSpPr>
          <p:nvPr/>
        </p:nvSpPr>
        <p:spPr bwMode="auto">
          <a:xfrm>
            <a:off x="3111500" y="3741738"/>
            <a:ext cx="20002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A50021"/>
                </a:solidFill>
                <a:ea typeface="黑体" panose="02010600030101010101" pitchFamily="49" charset="-122"/>
              </a:rPr>
              <a:t>数字逻辑与</a:t>
            </a:r>
            <a:r>
              <a:rPr lang="en-US" altLang="zh-CN" b="1">
                <a:solidFill>
                  <a:srgbClr val="A50021"/>
                </a:solidFill>
                <a:ea typeface="黑体" panose="02010600030101010101" pitchFamily="49" charset="-122"/>
              </a:rPr>
              <a:t>CPU   </a:t>
            </a:r>
            <a:endParaRPr lang="en-US" altLang="zh-CN" b="1">
              <a:solidFill>
                <a:srgbClr val="A50021"/>
              </a:solidFill>
              <a:ea typeface="黑体" panose="02010600030101010101" pitchFamily="49" charset="-122"/>
            </a:endParaRPr>
          </a:p>
        </p:txBody>
      </p:sp>
      <p:sp>
        <p:nvSpPr>
          <p:cNvPr id="140310" name="Text Box 22"/>
          <p:cNvSpPr txBox="1">
            <a:spLocks noChangeArrowheads="1"/>
          </p:cNvSpPr>
          <p:nvPr/>
        </p:nvSpPr>
        <p:spPr bwMode="auto">
          <a:xfrm>
            <a:off x="4500563" y="3049588"/>
            <a:ext cx="16446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A50021"/>
                </a:solidFill>
                <a:ea typeface="黑体" panose="02010600030101010101" pitchFamily="49" charset="-122"/>
              </a:rPr>
              <a:t>数据与算法     </a:t>
            </a:r>
            <a:endParaRPr lang="zh-CN" altLang="en-US" b="1">
              <a:solidFill>
                <a:srgbClr val="A50021"/>
              </a:solidFill>
              <a:ea typeface="黑体" panose="02010600030101010101" pitchFamily="49" charset="-122"/>
            </a:endParaRPr>
          </a:p>
        </p:txBody>
      </p:sp>
      <p:sp>
        <p:nvSpPr>
          <p:cNvPr id="140311" name="Text Box 23"/>
          <p:cNvSpPr txBox="1">
            <a:spLocks noChangeArrowheads="1"/>
          </p:cNvSpPr>
          <p:nvPr/>
        </p:nvSpPr>
        <p:spPr bwMode="auto">
          <a:xfrm>
            <a:off x="5292725" y="2420938"/>
            <a:ext cx="1716088"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A50021"/>
                </a:solidFill>
                <a:ea typeface="黑体" panose="02010600030101010101" pitchFamily="49" charset="-122"/>
              </a:rPr>
              <a:t>通信与网络      </a:t>
            </a:r>
            <a:endParaRPr lang="zh-CN" altLang="en-US" b="1">
              <a:solidFill>
                <a:srgbClr val="A50021"/>
              </a:solidFill>
              <a:ea typeface="黑体" panose="02010600030101010101" pitchFamily="49" charset="-122"/>
            </a:endParaRPr>
          </a:p>
        </p:txBody>
      </p:sp>
      <p:sp>
        <p:nvSpPr>
          <p:cNvPr id="140312" name="Text Box 24"/>
          <p:cNvSpPr txBox="1">
            <a:spLocks noChangeArrowheads="1"/>
          </p:cNvSpPr>
          <p:nvPr/>
        </p:nvSpPr>
        <p:spPr bwMode="auto">
          <a:xfrm>
            <a:off x="6084888" y="1844675"/>
            <a:ext cx="1462087"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A50021"/>
                </a:solidFill>
                <a:ea typeface="黑体" panose="02010600030101010101" pitchFamily="49" charset="-122"/>
              </a:rPr>
              <a:t>媒体与认知  </a:t>
            </a:r>
            <a:endParaRPr lang="zh-CN" altLang="en-US" b="1">
              <a:solidFill>
                <a:srgbClr val="A50021"/>
              </a:solidFill>
              <a:ea typeface="黑体" panose="02010600030101010101" pitchFamily="49" charset="-122"/>
            </a:endParaRPr>
          </a:p>
        </p:txBody>
      </p:sp>
      <p:sp>
        <p:nvSpPr>
          <p:cNvPr id="140313" name="Text Box 25"/>
          <p:cNvSpPr txBox="1">
            <a:spLocks noChangeArrowheads="1"/>
          </p:cNvSpPr>
          <p:nvPr/>
        </p:nvSpPr>
        <p:spPr bwMode="auto">
          <a:xfrm>
            <a:off x="7183438" y="3252788"/>
            <a:ext cx="1628775"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6600"/>
                </a:solidFill>
                <a:ea typeface="黑体" panose="02010600030101010101" pitchFamily="49" charset="-122"/>
              </a:rPr>
              <a:t>现代通信原理</a:t>
            </a:r>
            <a:r>
              <a:rPr lang="zh-CN" altLang="en-US" b="1">
                <a:solidFill>
                  <a:srgbClr val="990099"/>
                </a:solidFill>
                <a:ea typeface="黑体" panose="02010600030101010101" pitchFamily="49" charset="-122"/>
              </a:rPr>
              <a:t> </a:t>
            </a:r>
            <a:endParaRPr lang="zh-CN" altLang="en-US" b="1">
              <a:solidFill>
                <a:srgbClr val="990099"/>
              </a:solidFill>
              <a:ea typeface="黑体" panose="02010600030101010101" pitchFamily="49" charset="-122"/>
            </a:endParaRPr>
          </a:p>
        </p:txBody>
      </p:sp>
      <p:sp>
        <p:nvSpPr>
          <p:cNvPr id="140314" name="Text Box 26"/>
          <p:cNvSpPr txBox="1">
            <a:spLocks noChangeArrowheads="1"/>
          </p:cNvSpPr>
          <p:nvPr/>
        </p:nvSpPr>
        <p:spPr bwMode="auto">
          <a:xfrm>
            <a:off x="5038725" y="4481513"/>
            <a:ext cx="1681163"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6600"/>
                </a:solidFill>
                <a:latin typeface="黑体" panose="02010600030101010101" pitchFamily="49" charset="-122"/>
                <a:ea typeface="黑体" panose="02010600030101010101" pitchFamily="49" charset="-122"/>
              </a:rPr>
              <a:t>数字信号处理 </a:t>
            </a:r>
            <a:endParaRPr lang="zh-CN" altLang="en-US" b="1">
              <a:solidFill>
                <a:srgbClr val="006600"/>
              </a:solidFill>
              <a:latin typeface="黑体" panose="02010600030101010101" pitchFamily="49" charset="-122"/>
              <a:ea typeface="黑体" panose="02010600030101010101" pitchFamily="49" charset="-122"/>
            </a:endParaRPr>
          </a:p>
        </p:txBody>
      </p:sp>
      <p:sp>
        <p:nvSpPr>
          <p:cNvPr id="140315" name="Text Box 27"/>
          <p:cNvSpPr txBox="1">
            <a:spLocks noChangeArrowheads="1"/>
          </p:cNvSpPr>
          <p:nvPr/>
        </p:nvSpPr>
        <p:spPr bwMode="auto">
          <a:xfrm>
            <a:off x="63500" y="4389438"/>
            <a:ext cx="1335088"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6600"/>
                </a:solidFill>
                <a:ea typeface="黑体" panose="02010600030101010101" pitchFamily="49" charset="-122"/>
              </a:rPr>
              <a:t>微波与光波</a:t>
            </a:r>
            <a:endParaRPr lang="zh-CN" altLang="en-US" b="1">
              <a:solidFill>
                <a:srgbClr val="006600"/>
              </a:solidFill>
              <a:ea typeface="黑体" panose="02010600030101010101" pitchFamily="49" charset="-122"/>
            </a:endParaRPr>
          </a:p>
          <a:p>
            <a:r>
              <a:rPr lang="zh-CN" altLang="en-US" b="1">
                <a:solidFill>
                  <a:srgbClr val="006600"/>
                </a:solidFill>
                <a:ea typeface="黑体" panose="02010600030101010101" pitchFamily="49" charset="-122"/>
              </a:rPr>
              <a:t>技术基础</a:t>
            </a:r>
            <a:endParaRPr lang="zh-CN" altLang="en-US" b="1">
              <a:solidFill>
                <a:srgbClr val="006600"/>
              </a:solidFill>
              <a:ea typeface="黑体" panose="02010600030101010101" pitchFamily="49" charset="-122"/>
            </a:endParaRPr>
          </a:p>
        </p:txBody>
      </p:sp>
      <p:sp>
        <p:nvSpPr>
          <p:cNvPr id="140316" name="Text Box 28"/>
          <p:cNvSpPr txBox="1">
            <a:spLocks noChangeArrowheads="1"/>
          </p:cNvSpPr>
          <p:nvPr/>
        </p:nvSpPr>
        <p:spPr bwMode="auto">
          <a:xfrm>
            <a:off x="1047750" y="4022725"/>
            <a:ext cx="13366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6600"/>
                </a:solidFill>
                <a:latin typeface="黑体" panose="02010600030101010101" pitchFamily="49" charset="-122"/>
                <a:ea typeface="黑体" panose="02010600030101010101" pitchFamily="49" charset="-122"/>
              </a:rPr>
              <a:t>通信电路  </a:t>
            </a:r>
            <a:endParaRPr lang="zh-CN" altLang="en-US" b="1">
              <a:solidFill>
                <a:srgbClr val="006600"/>
              </a:solidFill>
              <a:latin typeface="黑体" panose="02010600030101010101" pitchFamily="49" charset="-122"/>
              <a:ea typeface="黑体" panose="02010600030101010101" pitchFamily="49" charset="-122"/>
            </a:endParaRPr>
          </a:p>
        </p:txBody>
      </p:sp>
      <p:sp>
        <p:nvSpPr>
          <p:cNvPr id="140317" name="Text Box 29"/>
          <p:cNvSpPr txBox="1">
            <a:spLocks noChangeArrowheads="1"/>
          </p:cNvSpPr>
          <p:nvPr/>
        </p:nvSpPr>
        <p:spPr bwMode="auto">
          <a:xfrm>
            <a:off x="1725613" y="3305175"/>
            <a:ext cx="179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6600"/>
                </a:solidFill>
                <a:latin typeface="黑体" panose="02010600030101010101" pitchFamily="49" charset="-122"/>
                <a:ea typeface="黑体" panose="02010600030101010101" pitchFamily="49" charset="-122"/>
              </a:rPr>
              <a:t>数字集成电路  </a:t>
            </a:r>
            <a:endParaRPr lang="zh-CN" altLang="en-US" b="1">
              <a:solidFill>
                <a:srgbClr val="006600"/>
              </a:solidFill>
              <a:latin typeface="黑体" panose="02010600030101010101" pitchFamily="49" charset="-122"/>
              <a:ea typeface="黑体" panose="02010600030101010101" pitchFamily="49" charset="-122"/>
            </a:endParaRPr>
          </a:p>
        </p:txBody>
      </p:sp>
      <p:sp>
        <p:nvSpPr>
          <p:cNvPr id="140318" name="Text Box 30"/>
          <p:cNvSpPr txBox="1">
            <a:spLocks noChangeArrowheads="1"/>
          </p:cNvSpPr>
          <p:nvPr/>
        </p:nvSpPr>
        <p:spPr bwMode="auto">
          <a:xfrm>
            <a:off x="863600" y="3805238"/>
            <a:ext cx="1797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6600"/>
                </a:solidFill>
                <a:latin typeface="黑体" panose="02010600030101010101" pitchFamily="49" charset="-122"/>
                <a:ea typeface="黑体" panose="02010600030101010101" pitchFamily="49" charset="-122"/>
              </a:rPr>
              <a:t>模拟集成电路  </a:t>
            </a:r>
            <a:endParaRPr lang="zh-CN" altLang="en-US" b="1">
              <a:solidFill>
                <a:srgbClr val="006600"/>
              </a:solidFill>
              <a:latin typeface="黑体" panose="02010600030101010101" pitchFamily="49" charset="-122"/>
              <a:ea typeface="黑体" panose="02010600030101010101" pitchFamily="49" charset="-122"/>
            </a:endParaRPr>
          </a:p>
        </p:txBody>
      </p:sp>
      <p:sp>
        <p:nvSpPr>
          <p:cNvPr id="140319" name="Text Box 31"/>
          <p:cNvSpPr txBox="1">
            <a:spLocks noChangeArrowheads="1"/>
          </p:cNvSpPr>
          <p:nvPr/>
        </p:nvSpPr>
        <p:spPr bwMode="auto">
          <a:xfrm>
            <a:off x="217488" y="3411538"/>
            <a:ext cx="1336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6600"/>
                </a:solidFill>
                <a:latin typeface="黑体" panose="02010600030101010101" pitchFamily="49" charset="-122"/>
                <a:ea typeface="黑体" panose="02010600030101010101" pitchFamily="49" charset="-122"/>
              </a:rPr>
              <a:t>激光原理  </a:t>
            </a:r>
            <a:endParaRPr lang="zh-CN" altLang="en-US" b="1">
              <a:solidFill>
                <a:srgbClr val="006600"/>
              </a:solidFill>
              <a:latin typeface="黑体" panose="02010600030101010101" pitchFamily="49" charset="-122"/>
              <a:ea typeface="黑体" panose="02010600030101010101" pitchFamily="49" charset="-122"/>
            </a:endParaRPr>
          </a:p>
        </p:txBody>
      </p:sp>
      <p:sp>
        <p:nvSpPr>
          <p:cNvPr id="140320" name="Text Box 32"/>
          <p:cNvSpPr txBox="1">
            <a:spLocks noChangeArrowheads="1"/>
          </p:cNvSpPr>
          <p:nvPr/>
        </p:nvSpPr>
        <p:spPr bwMode="auto">
          <a:xfrm>
            <a:off x="1501775" y="2590800"/>
            <a:ext cx="13366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6600"/>
                </a:solidFill>
                <a:latin typeface="黑体" panose="02010600030101010101" pitchFamily="49" charset="-122"/>
                <a:ea typeface="黑体" panose="02010600030101010101" pitchFamily="49" charset="-122"/>
              </a:rPr>
              <a:t>图像处理  </a:t>
            </a:r>
            <a:endParaRPr lang="zh-CN" altLang="en-US" b="1">
              <a:solidFill>
                <a:srgbClr val="006600"/>
              </a:solidFill>
              <a:latin typeface="黑体" panose="02010600030101010101" pitchFamily="49" charset="-122"/>
              <a:ea typeface="黑体" panose="02010600030101010101" pitchFamily="49" charset="-122"/>
            </a:endParaRPr>
          </a:p>
        </p:txBody>
      </p:sp>
      <p:sp>
        <p:nvSpPr>
          <p:cNvPr id="140321" name="Text Box 33"/>
          <p:cNvSpPr txBox="1">
            <a:spLocks noChangeArrowheads="1"/>
          </p:cNvSpPr>
          <p:nvPr/>
        </p:nvSpPr>
        <p:spPr bwMode="auto">
          <a:xfrm>
            <a:off x="495300" y="3070225"/>
            <a:ext cx="13366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6600"/>
                </a:solidFill>
                <a:latin typeface="黑体" panose="02010600030101010101" pitchFamily="49" charset="-122"/>
                <a:ea typeface="黑体" panose="02010600030101010101" pitchFamily="49" charset="-122"/>
              </a:rPr>
              <a:t>真空技术  </a:t>
            </a:r>
            <a:endParaRPr lang="zh-CN" altLang="en-US" b="1">
              <a:solidFill>
                <a:srgbClr val="006600"/>
              </a:solidFill>
              <a:latin typeface="黑体" panose="02010600030101010101" pitchFamily="49" charset="-122"/>
              <a:ea typeface="黑体" panose="02010600030101010101" pitchFamily="49" charset="-122"/>
            </a:endParaRPr>
          </a:p>
        </p:txBody>
      </p:sp>
      <p:sp>
        <p:nvSpPr>
          <p:cNvPr id="140322" name="Text Box 34"/>
          <p:cNvSpPr txBox="1">
            <a:spLocks noChangeArrowheads="1"/>
          </p:cNvSpPr>
          <p:nvPr/>
        </p:nvSpPr>
        <p:spPr bwMode="auto">
          <a:xfrm>
            <a:off x="3833813" y="1590675"/>
            <a:ext cx="13366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6600"/>
                </a:solidFill>
                <a:latin typeface="黑体" panose="02010600030101010101" pitchFamily="49" charset="-122"/>
                <a:ea typeface="黑体" panose="02010600030101010101" pitchFamily="49" charset="-122"/>
              </a:rPr>
              <a:t>网络基础  </a:t>
            </a:r>
            <a:endParaRPr lang="zh-CN" altLang="en-US" b="1">
              <a:solidFill>
                <a:srgbClr val="006600"/>
              </a:solidFill>
              <a:latin typeface="黑体" panose="02010600030101010101" pitchFamily="49" charset="-122"/>
              <a:ea typeface="黑体" panose="02010600030101010101" pitchFamily="49" charset="-122"/>
            </a:endParaRPr>
          </a:p>
        </p:txBody>
      </p:sp>
      <p:sp>
        <p:nvSpPr>
          <p:cNvPr id="140323" name="Text Box 35"/>
          <p:cNvSpPr txBox="1">
            <a:spLocks noChangeArrowheads="1"/>
          </p:cNvSpPr>
          <p:nvPr/>
        </p:nvSpPr>
        <p:spPr bwMode="auto">
          <a:xfrm>
            <a:off x="2779713" y="2659063"/>
            <a:ext cx="1336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6600"/>
                </a:solidFill>
                <a:latin typeface="黑体" panose="02010600030101010101" pitchFamily="49" charset="-122"/>
                <a:ea typeface="黑体" panose="02010600030101010101" pitchFamily="49" charset="-122"/>
              </a:rPr>
              <a:t>软件工程  </a:t>
            </a:r>
            <a:endParaRPr lang="zh-CN" altLang="en-US" b="1">
              <a:solidFill>
                <a:srgbClr val="006600"/>
              </a:solidFill>
              <a:latin typeface="黑体" panose="02010600030101010101" pitchFamily="49" charset="-122"/>
              <a:ea typeface="黑体" panose="02010600030101010101" pitchFamily="49" charset="-122"/>
            </a:endParaRPr>
          </a:p>
        </p:txBody>
      </p:sp>
      <p:sp>
        <p:nvSpPr>
          <p:cNvPr id="140324" name="Text Box 36"/>
          <p:cNvSpPr txBox="1">
            <a:spLocks noChangeArrowheads="1"/>
          </p:cNvSpPr>
          <p:nvPr/>
        </p:nvSpPr>
        <p:spPr bwMode="auto">
          <a:xfrm>
            <a:off x="3395663" y="2292350"/>
            <a:ext cx="15668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6600"/>
                </a:solidFill>
                <a:latin typeface="黑体" panose="02010600030101010101" pitchFamily="49" charset="-122"/>
                <a:ea typeface="黑体" panose="02010600030101010101" pitchFamily="49" charset="-122"/>
              </a:rPr>
              <a:t>数据库原理  </a:t>
            </a:r>
            <a:endParaRPr lang="zh-CN" altLang="en-US" b="1">
              <a:solidFill>
                <a:srgbClr val="006600"/>
              </a:solidFill>
              <a:latin typeface="黑体" panose="02010600030101010101" pitchFamily="49" charset="-122"/>
              <a:ea typeface="黑体" panose="02010600030101010101" pitchFamily="49" charset="-122"/>
            </a:endParaRPr>
          </a:p>
        </p:txBody>
      </p:sp>
      <p:sp>
        <p:nvSpPr>
          <p:cNvPr id="140325" name="Text Box 37"/>
          <p:cNvSpPr txBox="1">
            <a:spLocks noChangeArrowheads="1"/>
          </p:cNvSpPr>
          <p:nvPr/>
        </p:nvSpPr>
        <p:spPr bwMode="auto">
          <a:xfrm>
            <a:off x="2606675" y="2957513"/>
            <a:ext cx="1797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6600"/>
                </a:solidFill>
                <a:latin typeface="黑体" panose="02010600030101010101" pitchFamily="49" charset="-122"/>
                <a:ea typeface="黑体" panose="02010600030101010101" pitchFamily="49" charset="-122"/>
              </a:rPr>
              <a:t>操作系统原理  </a:t>
            </a:r>
            <a:endParaRPr lang="zh-CN" altLang="en-US" b="1">
              <a:solidFill>
                <a:srgbClr val="006600"/>
              </a:solidFill>
              <a:latin typeface="黑体" panose="02010600030101010101" pitchFamily="49" charset="-122"/>
              <a:ea typeface="黑体" panose="02010600030101010101" pitchFamily="49" charset="-122"/>
            </a:endParaRPr>
          </a:p>
        </p:txBody>
      </p:sp>
      <p:sp>
        <p:nvSpPr>
          <p:cNvPr id="140326" name="Text Box 38"/>
          <p:cNvSpPr txBox="1">
            <a:spLocks noChangeArrowheads="1"/>
          </p:cNvSpPr>
          <p:nvPr/>
        </p:nvSpPr>
        <p:spPr bwMode="auto">
          <a:xfrm>
            <a:off x="-57150" y="3917950"/>
            <a:ext cx="13366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6600"/>
                </a:solidFill>
                <a:latin typeface="黑体" panose="02010600030101010101" pitchFamily="49" charset="-122"/>
                <a:ea typeface="黑体" panose="02010600030101010101" pitchFamily="49" charset="-122"/>
              </a:rPr>
              <a:t>物理光学  </a:t>
            </a:r>
            <a:endParaRPr lang="zh-CN" altLang="en-US" b="1">
              <a:solidFill>
                <a:srgbClr val="006600"/>
              </a:solidFill>
              <a:latin typeface="黑体" panose="02010600030101010101" pitchFamily="49" charset="-122"/>
              <a:ea typeface="黑体" panose="02010600030101010101" pitchFamily="49" charset="-122"/>
            </a:endParaRPr>
          </a:p>
        </p:txBody>
      </p:sp>
      <p:sp>
        <p:nvSpPr>
          <p:cNvPr id="140327" name="Text Box 39"/>
          <p:cNvSpPr txBox="1">
            <a:spLocks noChangeArrowheads="1"/>
          </p:cNvSpPr>
          <p:nvPr/>
        </p:nvSpPr>
        <p:spPr bwMode="auto">
          <a:xfrm>
            <a:off x="1895475" y="1285875"/>
            <a:ext cx="17081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6000">
                <a:solidFill>
                  <a:srgbClr val="006600"/>
                </a:solidFill>
                <a:ea typeface="宋体" panose="02010600030101010101" pitchFamily="2" charset="-122"/>
              </a:rPr>
              <a:t>……</a:t>
            </a:r>
            <a:endParaRPr lang="en-US" altLang="zh-CN" sz="6000">
              <a:solidFill>
                <a:srgbClr val="006600"/>
              </a:solidFill>
              <a:ea typeface="宋体" panose="02010600030101010101" pitchFamily="2" charset="-122"/>
            </a:endParaRPr>
          </a:p>
        </p:txBody>
      </p:sp>
      <p:sp>
        <p:nvSpPr>
          <p:cNvPr id="140328" name="Text Box 40"/>
          <p:cNvSpPr txBox="1">
            <a:spLocks noChangeArrowheads="1"/>
          </p:cNvSpPr>
          <p:nvPr/>
        </p:nvSpPr>
        <p:spPr bwMode="auto">
          <a:xfrm>
            <a:off x="5462588" y="5116513"/>
            <a:ext cx="22669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CC0000"/>
                </a:solidFill>
                <a:ea typeface="黑体" panose="02010600030101010101" pitchFamily="49" charset="-122"/>
              </a:rPr>
              <a:t>概率论与随机过程    </a:t>
            </a:r>
            <a:endParaRPr lang="zh-CN" altLang="en-US" b="1">
              <a:solidFill>
                <a:srgbClr val="CC0000"/>
              </a:solidFill>
              <a:ea typeface="黑体" panose="02010600030101010101" pitchFamily="49" charset="-122"/>
            </a:endParaRPr>
          </a:p>
        </p:txBody>
      </p:sp>
      <p:sp>
        <p:nvSpPr>
          <p:cNvPr id="140329" name="Text Box 41"/>
          <p:cNvSpPr txBox="1">
            <a:spLocks noChangeArrowheads="1"/>
          </p:cNvSpPr>
          <p:nvPr/>
        </p:nvSpPr>
        <p:spPr bwMode="auto">
          <a:xfrm>
            <a:off x="1828800" y="5491163"/>
            <a:ext cx="11049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solidFill>
                  <a:srgbClr val="A50021"/>
                </a:solidFill>
                <a:ea typeface="黑体" panose="02010600030101010101" pitchFamily="49" charset="-122"/>
              </a:rPr>
              <a:t>固体物理</a:t>
            </a:r>
            <a:endParaRPr lang="zh-CN" altLang="en-US" b="1">
              <a:solidFill>
                <a:srgbClr val="A50021"/>
              </a:solidFill>
              <a:ea typeface="黑体" panose="02010600030101010101" pitchFamily="49" charset="-122"/>
            </a:endParaRPr>
          </a:p>
        </p:txBody>
      </p:sp>
      <p:sp>
        <p:nvSpPr>
          <p:cNvPr id="140330" name="Oval 42"/>
          <p:cNvSpPr>
            <a:spLocks noChangeArrowheads="1"/>
          </p:cNvSpPr>
          <p:nvPr/>
        </p:nvSpPr>
        <p:spPr bwMode="auto">
          <a:xfrm>
            <a:off x="1704975" y="5311775"/>
            <a:ext cx="1387475" cy="755650"/>
          </a:xfrm>
          <a:prstGeom prst="ellipse">
            <a:avLst/>
          </a:prstGeom>
          <a:noFill/>
          <a:ln w="3810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日期占位符 1"/>
          <p:cNvSpPr>
            <a:spLocks noGrp="1"/>
          </p:cNvSpPr>
          <p:nvPr>
            <p:ph type="dt" sz="half" idx="10"/>
          </p:nvPr>
        </p:nvSpPr>
        <p:spPr/>
        <p:txBody>
          <a:bodyPr/>
          <a:lstStyle/>
          <a:p>
            <a:r>
              <a:rPr lang="zh-CN" altLang="en-US"/>
              <a:t>固体物理基础（</a:t>
            </a:r>
            <a:r>
              <a:rPr lang="en-US" altLang="zh-CN"/>
              <a:t>2023</a:t>
            </a:r>
            <a:r>
              <a:rPr lang="zh-CN" altLang="en-US"/>
              <a:t>春）</a:t>
            </a:r>
            <a:endParaRPr lang="zh-CN" altLang="en-US"/>
          </a:p>
        </p:txBody>
      </p:sp>
      <p:sp>
        <p:nvSpPr>
          <p:cNvPr id="4" name="页脚占位符 2"/>
          <p:cNvSpPr>
            <a:spLocks noGrp="1"/>
          </p:cNvSpPr>
          <p:nvPr>
            <p:ph type="ftr" sz="quarter" idx="11"/>
          </p:nvPr>
        </p:nvSpPr>
        <p:spPr/>
        <p:txBody>
          <a:bodyPr/>
          <a:lstStyle/>
          <a:p>
            <a:r>
              <a:rPr lang="zh-CN" altLang="en-US"/>
              <a:t>清华大学电子工程系  汪莱</a:t>
            </a:r>
            <a:endParaRPr lang="zh-CN" altLang="en-US"/>
          </a:p>
        </p:txBody>
      </p:sp>
      <p:sp>
        <p:nvSpPr>
          <p:cNvPr id="5" name="灯片编号占位符 3"/>
          <p:cNvSpPr>
            <a:spLocks noGrp="1"/>
          </p:cNvSpPr>
          <p:nvPr>
            <p:ph type="sldNum" sz="quarter" idx="12"/>
          </p:nvPr>
        </p:nvSpPr>
        <p:spPr/>
        <p:txBody>
          <a:bodyPr/>
          <a:lstStyle/>
          <a:p>
            <a:fld id="{9D19C128-1670-4BC3-8954-1BFA4EBDDEA1}"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ntr" presetSubtype="10" fill="hold" grpId="0" nodeType="clickEffect">
                                  <p:stCondLst>
                                    <p:cond delay="0"/>
                                  </p:stCondLst>
                                  <p:childTnLst>
                                    <p:set>
                                      <p:cBhvr>
                                        <p:cTn id="6" dur="1" fill="hold">
                                          <p:stCondLst>
                                            <p:cond delay="0"/>
                                          </p:stCondLst>
                                        </p:cTn>
                                        <p:tgtEl>
                                          <p:spTgt spid="140330"/>
                                        </p:tgtEl>
                                        <p:attrNameLst>
                                          <p:attrName>style.visibility</p:attrName>
                                        </p:attrNameLst>
                                      </p:cBhvr>
                                      <p:to>
                                        <p:strVal val="visible"/>
                                      </p:to>
                                    </p:set>
                                    <p:anim calcmode="lin" valueType="num">
                                      <p:cBhvr>
                                        <p:cTn id="7" dur="5000" fill="hold"/>
                                        <p:tgtEl>
                                          <p:spTgt spid="140330"/>
                                        </p:tgtEl>
                                        <p:attrNameLst>
                                          <p:attrName>ppt_w</p:attrName>
                                        </p:attrNameLst>
                                      </p:cBhvr>
                                      <p:tavLst>
                                        <p:tav tm="0" fmla="#ppt_w*sin(2.5*pi*$)">
                                          <p:val>
                                            <p:fltVal val="0"/>
                                          </p:val>
                                        </p:tav>
                                        <p:tav tm="100000">
                                          <p:val>
                                            <p:fltVal val="1"/>
                                          </p:val>
                                        </p:tav>
                                      </p:tavLst>
                                    </p:anim>
                                    <p:anim calcmode="lin" valueType="num">
                                      <p:cBhvr>
                                        <p:cTn id="8" dur="5000" fill="hold"/>
                                        <p:tgtEl>
                                          <p:spTgt spid="1403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1" name="Rectangle 2"/>
          <p:cNvSpPr>
            <a:spLocks noGrp="1" noRot="1" noChangeArrowheads="1"/>
          </p:cNvSpPr>
          <p:nvPr>
            <p:ph type="title" idx="4294967295"/>
          </p:nvPr>
        </p:nvSpPr>
        <p:spPr bwMode="auto">
          <a:xfrm>
            <a:off x="539552" y="44624"/>
            <a:ext cx="8064896" cy="1527175"/>
          </a:xfrm>
          <a:prstGeom prst="rect">
            <a:avLst/>
          </a:prstGeom>
          <a:solidFill>
            <a:srgbClr val="FFFFFF"/>
          </a:solidFill>
          <a:ln>
            <a:miter lim="800000"/>
          </a:ln>
        </p:spPr>
        <p:txBody>
          <a:bodyPr anchor="ctr">
            <a:noAutofit/>
          </a:bodyPr>
          <a:lstStyle/>
          <a:p>
            <a:r>
              <a:rPr lang="zh-CN" altLang="en-US" b="1" dirty="0">
                <a:solidFill>
                  <a:srgbClr val="7030A0"/>
                </a:solidFill>
                <a:latin typeface="微软雅黑" panose="020B0503020204020204" pitchFamily="34" charset="-122"/>
                <a:ea typeface="微软雅黑" panose="020B0503020204020204" pitchFamily="34" charset="-122"/>
              </a:rPr>
              <a:t>固体物理是</a:t>
            </a:r>
            <a:br>
              <a:rPr lang="zh-CN" altLang="en-US" b="1" dirty="0">
                <a:solidFill>
                  <a:srgbClr val="7030A0"/>
                </a:solidFill>
                <a:latin typeface="微软雅黑" panose="020B0503020204020204" pitchFamily="34" charset="-122"/>
                <a:ea typeface="微软雅黑" panose="020B0503020204020204" pitchFamily="34" charset="-122"/>
              </a:rPr>
            </a:br>
            <a:r>
              <a:rPr lang="zh-CN" altLang="en-US" b="1" dirty="0">
                <a:solidFill>
                  <a:srgbClr val="7030A0"/>
                </a:solidFill>
                <a:latin typeface="微软雅黑" panose="020B0503020204020204" pitchFamily="34" charset="-122"/>
                <a:ea typeface="微软雅黑" panose="020B0503020204020204" pitchFamily="34" charset="-122"/>
              </a:rPr>
              <a:t>电子科学技术的重要基础之一</a:t>
            </a:r>
            <a:endParaRPr lang="zh-CN" altLang="en-US" b="1" dirty="0">
              <a:solidFill>
                <a:srgbClr val="7030A0"/>
              </a:solidFill>
              <a:latin typeface="微软雅黑" panose="020B0503020204020204" pitchFamily="34" charset="-122"/>
              <a:ea typeface="微软雅黑" panose="020B0503020204020204" pitchFamily="34" charset="-122"/>
            </a:endParaRPr>
          </a:p>
        </p:txBody>
      </p:sp>
      <p:sp>
        <p:nvSpPr>
          <p:cNvPr id="363523" name="Rectangle 3"/>
          <p:cNvSpPr>
            <a:spLocks noGrp="1" noRot="1" noChangeArrowheads="1"/>
          </p:cNvSpPr>
          <p:nvPr>
            <p:ph type="body" sz="half" idx="4294967295"/>
          </p:nvPr>
        </p:nvSpPr>
        <p:spPr bwMode="auto">
          <a:xfrm>
            <a:off x="195414" y="1628775"/>
            <a:ext cx="8736012" cy="4114800"/>
          </a:xfrm>
          <a:prstGeom prst="rect">
            <a:avLst/>
          </a:prstGeom>
          <a:noFill/>
          <a:ln w="76200">
            <a:solidFill>
              <a:srgbClr val="0000FF"/>
            </a:solidFill>
            <a:miter lim="800000"/>
          </a:ln>
        </p:spPr>
        <p:txBody>
          <a:bodyPr/>
          <a:lstStyle/>
          <a:p>
            <a:r>
              <a:rPr lang="zh-CN" altLang="en-US" sz="2400" b="1" dirty="0">
                <a:solidFill>
                  <a:srgbClr val="FF0000"/>
                </a:solidFill>
                <a:latin typeface="微软雅黑" panose="020B0503020204020204" pitchFamily="34" charset="-122"/>
                <a:ea typeface="微软雅黑" panose="020B0503020204020204" pitchFamily="34" charset="-122"/>
              </a:rPr>
              <a:t>电子科学技术领域的应用</a:t>
            </a:r>
            <a:endParaRPr lang="zh-CN" altLang="en-US" sz="2400" b="1" dirty="0">
              <a:solidFill>
                <a:srgbClr val="FF0000"/>
              </a:solidFill>
              <a:latin typeface="微软雅黑" panose="020B0503020204020204" pitchFamily="34" charset="-122"/>
              <a:ea typeface="微软雅黑" panose="020B0503020204020204" pitchFamily="34" charset="-122"/>
            </a:endParaRPr>
          </a:p>
          <a:p>
            <a:pPr lvl="1"/>
            <a:r>
              <a:rPr lang="zh-CN" altLang="en-US" sz="2400" b="1" dirty="0">
                <a:latin typeface="微软雅黑" panose="020B0503020204020204" pitchFamily="34" charset="-122"/>
                <a:ea typeface="微软雅黑" panose="020B0503020204020204" pitchFamily="34" charset="-122"/>
              </a:rPr>
              <a:t>微电子技术</a:t>
            </a:r>
            <a:endParaRPr lang="zh-CN" altLang="en-US" sz="2400" b="1" dirty="0">
              <a:latin typeface="微软雅黑" panose="020B0503020204020204" pitchFamily="34" charset="-122"/>
              <a:ea typeface="微软雅黑" panose="020B0503020204020204" pitchFamily="34" charset="-122"/>
            </a:endParaRPr>
          </a:p>
          <a:p>
            <a:pPr lvl="2"/>
            <a:r>
              <a:rPr lang="zh-CN" altLang="en-US" b="1" dirty="0">
                <a:latin typeface="微软雅黑" panose="020B0503020204020204" pitchFamily="34" charset="-122"/>
                <a:ea typeface="微软雅黑" panose="020B0503020204020204" pitchFamily="34" charset="-122"/>
              </a:rPr>
              <a:t>二极管、晶体管</a:t>
            </a:r>
            <a:endParaRPr lang="zh-CN" altLang="en-US" b="1" dirty="0">
              <a:latin typeface="微软雅黑" panose="020B0503020204020204" pitchFamily="34" charset="-122"/>
              <a:ea typeface="微软雅黑" panose="020B0503020204020204" pitchFamily="34" charset="-122"/>
            </a:endParaRPr>
          </a:p>
          <a:p>
            <a:pPr lvl="2"/>
            <a:r>
              <a:rPr lang="zh-CN" altLang="en-US" b="1" dirty="0">
                <a:latin typeface="微软雅黑" panose="020B0503020204020204" pitchFamily="34" charset="-122"/>
                <a:ea typeface="微软雅黑" panose="020B0503020204020204" pitchFamily="34" charset="-122"/>
              </a:rPr>
              <a:t>集成电路、微电子学</a:t>
            </a:r>
            <a:endParaRPr lang="zh-CN" altLang="en-US" b="1" dirty="0">
              <a:latin typeface="微软雅黑" panose="020B0503020204020204" pitchFamily="34" charset="-122"/>
              <a:ea typeface="微软雅黑" panose="020B0503020204020204" pitchFamily="34" charset="-122"/>
            </a:endParaRPr>
          </a:p>
          <a:p>
            <a:pPr lvl="1"/>
            <a:r>
              <a:rPr lang="zh-CN" altLang="en-US" sz="2400" b="1" dirty="0">
                <a:latin typeface="微软雅黑" panose="020B0503020204020204" pitchFamily="34" charset="-122"/>
                <a:ea typeface="微软雅黑" panose="020B0503020204020204" pitchFamily="34" charset="-122"/>
              </a:rPr>
              <a:t>光电子技术</a:t>
            </a:r>
            <a:endParaRPr lang="zh-CN" altLang="en-US" sz="2400" b="1" dirty="0">
              <a:latin typeface="微软雅黑" panose="020B0503020204020204" pitchFamily="34" charset="-122"/>
              <a:ea typeface="微软雅黑" panose="020B0503020204020204" pitchFamily="34" charset="-122"/>
            </a:endParaRPr>
          </a:p>
          <a:p>
            <a:pPr lvl="2"/>
            <a:r>
              <a:rPr lang="zh-CN" altLang="en-US" b="1" dirty="0">
                <a:latin typeface="微软雅黑" panose="020B0503020204020204" pitchFamily="34" charset="-122"/>
                <a:ea typeface="微软雅黑" panose="020B0503020204020204" pitchFamily="34" charset="-122"/>
              </a:rPr>
              <a:t>光存储</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代替软盘、磁带</a:t>
            </a:r>
            <a:r>
              <a:rPr lang="en-US" altLang="zh-CN"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lvl="2"/>
            <a:r>
              <a:rPr lang="zh-CN" altLang="en-US" b="1" dirty="0">
                <a:latin typeface="微软雅黑" panose="020B0503020204020204" pitchFamily="34" charset="-122"/>
                <a:ea typeface="微软雅黑" panose="020B0503020204020204" pitchFamily="34" charset="-122"/>
              </a:rPr>
              <a:t>光纤通信</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激光代替微波</a:t>
            </a:r>
            <a:r>
              <a:rPr lang="en-US" altLang="zh-CN"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lvl="2"/>
            <a:r>
              <a:rPr lang="zh-CN" altLang="en-US" b="1" dirty="0">
                <a:latin typeface="微软雅黑" panose="020B0503020204020204" pitchFamily="34" charset="-122"/>
                <a:ea typeface="微软雅黑" panose="020B0503020204020204" pitchFamily="34" charset="-122"/>
              </a:rPr>
              <a:t>固态照明</a:t>
            </a:r>
            <a:r>
              <a:rPr lang="en-US" altLang="zh-CN" b="1" dirty="0">
                <a:latin typeface="微软雅黑" panose="020B0503020204020204" pitchFamily="34" charset="-122"/>
                <a:ea typeface="微软雅黑" panose="020B0503020204020204" pitchFamily="34" charset="-122"/>
              </a:rPr>
              <a:t>(LED</a:t>
            </a:r>
            <a:r>
              <a:rPr lang="zh-CN" altLang="en-US" b="1" dirty="0">
                <a:latin typeface="微软雅黑" panose="020B0503020204020204" pitchFamily="34" charset="-122"/>
                <a:ea typeface="微软雅黑" panose="020B0503020204020204" pitchFamily="34" charset="-122"/>
              </a:rPr>
              <a:t>代替电灯</a:t>
            </a:r>
            <a:r>
              <a:rPr lang="en-US" altLang="zh-CN"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lvl="2"/>
            <a:r>
              <a:rPr lang="zh-CN" altLang="en-US" b="1" dirty="0">
                <a:latin typeface="微软雅黑" panose="020B0503020204020204" pitchFamily="34" charset="-122"/>
                <a:ea typeface="微软雅黑" panose="020B0503020204020204" pitchFamily="34" charset="-122"/>
              </a:rPr>
              <a:t>太阳能电池</a:t>
            </a:r>
            <a:endParaRPr lang="zh-CN" altLang="en-US" b="1" dirty="0">
              <a:latin typeface="微软雅黑" panose="020B0503020204020204" pitchFamily="34" charset="-122"/>
              <a:ea typeface="微软雅黑" panose="020B0503020204020204" pitchFamily="34" charset="-122"/>
            </a:endParaRPr>
          </a:p>
        </p:txBody>
      </p:sp>
      <p:sp>
        <p:nvSpPr>
          <p:cNvPr id="363524" name="Rectangle 4"/>
          <p:cNvSpPr>
            <a:spLocks noGrp="1" noRot="1" noChangeArrowheads="1"/>
          </p:cNvSpPr>
          <p:nvPr>
            <p:ph type="body" sz="half" idx="4294967295"/>
          </p:nvPr>
        </p:nvSpPr>
        <p:spPr bwMode="auto">
          <a:xfrm>
            <a:off x="210188" y="1628304"/>
            <a:ext cx="8736012" cy="4115271"/>
          </a:xfrm>
          <a:prstGeom prst="rect">
            <a:avLst/>
          </a:prstGeom>
          <a:solidFill>
            <a:srgbClr val="FFFFFF"/>
          </a:solidFill>
          <a:ln w="76200">
            <a:solidFill>
              <a:srgbClr val="0000FF"/>
            </a:solidFill>
            <a:miter lim="800000"/>
          </a:ln>
        </p:spPr>
        <p:txBody>
          <a:bodyPr>
            <a:normAutofit/>
          </a:bodyPr>
          <a:lstStyle/>
          <a:p>
            <a:r>
              <a:rPr lang="zh-CN" altLang="en-US" sz="2400" b="1" dirty="0">
                <a:latin typeface="微软雅黑" panose="020B0503020204020204" pitchFamily="34" charset="-122"/>
                <a:ea typeface="微软雅黑" panose="020B0503020204020204" pitchFamily="34" charset="-122"/>
              </a:rPr>
              <a:t>以固体物理为基础，扩展为凝聚态物理学（研究凝聚态物质的物理学）为电子科学技术提供源源不断的材料与物理基础</a:t>
            </a:r>
            <a:endParaRPr lang="zh-CN" altLang="en-US" sz="2400" b="1" dirty="0">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sz="2400" b="1" dirty="0">
                <a:solidFill>
                  <a:srgbClr val="FF0000"/>
                </a:solidFill>
                <a:latin typeface="微软雅黑" panose="020B0503020204020204" pitchFamily="34" charset="-122"/>
                <a:ea typeface="微软雅黑" panose="020B0503020204020204" pitchFamily="34" charset="-122"/>
              </a:rPr>
              <a:t>最新发展</a:t>
            </a:r>
            <a:r>
              <a:rPr lang="zh-CN" altLang="en-US"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a:p>
            <a:pPr lvl="1"/>
            <a:r>
              <a:rPr lang="zh-CN" altLang="en-US" sz="2400" b="1" dirty="0">
                <a:latin typeface="微软雅黑" panose="020B0503020204020204" pitchFamily="34" charset="-122"/>
                <a:ea typeface="微软雅黑" panose="020B0503020204020204" pitchFamily="34" charset="-122"/>
              </a:rPr>
              <a:t>纳米科技</a:t>
            </a:r>
            <a:endParaRPr lang="zh-CN" altLang="en-US" sz="2400" b="1" dirty="0">
              <a:latin typeface="微软雅黑" panose="020B0503020204020204" pitchFamily="34" charset="-122"/>
              <a:ea typeface="微软雅黑" panose="020B0503020204020204" pitchFamily="34" charset="-122"/>
            </a:endParaRPr>
          </a:p>
          <a:p>
            <a:pPr lvl="1"/>
            <a:r>
              <a:rPr lang="zh-CN" altLang="en-US" sz="2400" b="1" dirty="0">
                <a:latin typeface="微软雅黑" panose="020B0503020204020204" pitchFamily="34" charset="-122"/>
                <a:ea typeface="微软雅黑" panose="020B0503020204020204" pitchFamily="34" charset="-122"/>
              </a:rPr>
              <a:t>超导材料</a:t>
            </a:r>
            <a:endParaRPr lang="zh-CN" altLang="en-US" sz="2400" b="1" dirty="0">
              <a:latin typeface="微软雅黑" panose="020B0503020204020204" pitchFamily="34" charset="-122"/>
              <a:ea typeface="微软雅黑" panose="020B0503020204020204" pitchFamily="34" charset="-122"/>
            </a:endParaRPr>
          </a:p>
          <a:p>
            <a:pPr lvl="1"/>
            <a:r>
              <a:rPr lang="zh-CN" altLang="en-US" sz="2400" b="1" dirty="0">
                <a:latin typeface="微软雅黑" panose="020B0503020204020204" pitchFamily="34" charset="-122"/>
                <a:ea typeface="微软雅黑" panose="020B0503020204020204" pitchFamily="34" charset="-122"/>
              </a:rPr>
              <a:t>液晶、有机半导体</a:t>
            </a:r>
            <a:endParaRPr lang="zh-CN" altLang="en-US" sz="2400" b="1" dirty="0">
              <a:latin typeface="微软雅黑" panose="020B0503020204020204" pitchFamily="34" charset="-122"/>
              <a:ea typeface="微软雅黑" panose="020B0503020204020204" pitchFamily="34" charset="-122"/>
            </a:endParaRPr>
          </a:p>
          <a:p>
            <a:pPr lvl="1"/>
            <a:r>
              <a:rPr lang="en-US" altLang="zh-CN"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r>
              <a:rPr lang="zh-CN" altLang="en-US" b="1">
                <a:latin typeface="微软雅黑" panose="020B0503020204020204" pitchFamily="34" charset="-122"/>
                <a:ea typeface="微软雅黑" panose="020B0503020204020204" pitchFamily="34" charset="-122"/>
              </a:rPr>
              <a:t>固体物理基础（</a:t>
            </a:r>
            <a:r>
              <a:rPr lang="en-US" altLang="zh-CN" b="1">
                <a:latin typeface="微软雅黑" panose="020B0503020204020204" pitchFamily="34" charset="-122"/>
                <a:ea typeface="微软雅黑" panose="020B0503020204020204" pitchFamily="34" charset="-122"/>
              </a:rPr>
              <a:t>2023</a:t>
            </a:r>
            <a:r>
              <a:rPr lang="zh-CN" altLang="en-US" b="1">
                <a:latin typeface="微软雅黑" panose="020B0503020204020204" pitchFamily="34" charset="-122"/>
                <a:ea typeface="微软雅黑" panose="020B0503020204020204" pitchFamily="34" charset="-122"/>
              </a:rPr>
              <a:t>春）</a:t>
            </a:r>
            <a:endParaRPr lang="zh-CN" altLang="en-US" b="1" dirty="0">
              <a:latin typeface="微软雅黑" panose="020B0503020204020204" pitchFamily="34" charset="-122"/>
              <a:ea typeface="微软雅黑" panose="020B0503020204020204" pitchFamily="34" charset="-122"/>
            </a:endParaRPr>
          </a:p>
        </p:txBody>
      </p:sp>
      <p:sp>
        <p:nvSpPr>
          <p:cNvPr id="3" name="页脚占位符 2"/>
          <p:cNvSpPr>
            <a:spLocks noGrp="1"/>
          </p:cNvSpPr>
          <p:nvPr>
            <p:ph type="ftr" sz="quarter" idx="11"/>
          </p:nvPr>
        </p:nvSpPr>
        <p:spPr/>
        <p:txBody>
          <a:bodyPr/>
          <a:lstStyle/>
          <a:p>
            <a:r>
              <a:rPr lang="zh-CN" altLang="en-US" b="1">
                <a:latin typeface="微软雅黑" panose="020B0503020204020204" pitchFamily="34" charset="-122"/>
                <a:ea typeface="微软雅黑" panose="020B0503020204020204" pitchFamily="34" charset="-122"/>
              </a:rPr>
              <a:t>清华大学电子工程系  汪莱</a:t>
            </a:r>
            <a:endParaRPr lang="zh-CN" altLang="en-US" b="1">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9D19C128-1670-4BC3-8954-1BFA4EBDDEA1}" type="slidenum">
              <a:rPr lang="zh-CN" altLang="en-US" b="1" smtClean="0">
                <a:latin typeface="微软雅黑" panose="020B0503020204020204" pitchFamily="34" charset="-122"/>
                <a:ea typeface="微软雅黑" panose="020B0503020204020204" pitchFamily="34" charset="-122"/>
              </a:rPr>
            </a:fld>
            <a:endParaRPr lang="zh-CN" altLang="en-US" b="1">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3524">
                                            <p:bg/>
                                          </p:spTgt>
                                        </p:tgtEl>
                                        <p:attrNameLst>
                                          <p:attrName>style.visibility</p:attrName>
                                        </p:attrNameLst>
                                      </p:cBhvr>
                                      <p:to>
                                        <p:strVal val="visible"/>
                                      </p:to>
                                    </p:set>
                                    <p:animEffect transition="in" filter="dissolve">
                                      <p:cBhvr>
                                        <p:cTn id="7" dur="500"/>
                                        <p:tgtEl>
                                          <p:spTgt spid="363524">
                                            <p:bg/>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63524">
                                            <p:txEl>
                                              <p:pRg st="0" end="0"/>
                                            </p:txEl>
                                          </p:spTgt>
                                        </p:tgtEl>
                                        <p:attrNameLst>
                                          <p:attrName>style.visibility</p:attrName>
                                        </p:attrNameLst>
                                      </p:cBhvr>
                                      <p:to>
                                        <p:strVal val="visible"/>
                                      </p:to>
                                    </p:set>
                                    <p:animEffect transition="in" filter="dissolve">
                                      <p:cBhvr>
                                        <p:cTn id="12" dur="500"/>
                                        <p:tgtEl>
                                          <p:spTgt spid="36352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63524">
                                            <p:txEl>
                                              <p:pRg st="1" end="1"/>
                                            </p:txEl>
                                          </p:spTgt>
                                        </p:tgtEl>
                                        <p:attrNameLst>
                                          <p:attrName>style.visibility</p:attrName>
                                        </p:attrNameLst>
                                      </p:cBhvr>
                                      <p:to>
                                        <p:strVal val="visible"/>
                                      </p:to>
                                    </p:set>
                                    <p:animEffect transition="in" filter="dissolve">
                                      <p:cBhvr>
                                        <p:cTn id="17" dur="500"/>
                                        <p:tgtEl>
                                          <p:spTgt spid="363524">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63524">
                                            <p:txEl>
                                              <p:pRg st="2" end="2"/>
                                            </p:txEl>
                                          </p:spTgt>
                                        </p:tgtEl>
                                        <p:attrNameLst>
                                          <p:attrName>style.visibility</p:attrName>
                                        </p:attrNameLst>
                                      </p:cBhvr>
                                      <p:to>
                                        <p:strVal val="visible"/>
                                      </p:to>
                                    </p:set>
                                    <p:animEffect transition="in" filter="dissolve">
                                      <p:cBhvr>
                                        <p:cTn id="20" dur="500"/>
                                        <p:tgtEl>
                                          <p:spTgt spid="363524">
                                            <p:txEl>
                                              <p:pRg st="2" end="2"/>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63524">
                                            <p:txEl>
                                              <p:pRg st="3" end="3"/>
                                            </p:txEl>
                                          </p:spTgt>
                                        </p:tgtEl>
                                        <p:attrNameLst>
                                          <p:attrName>style.visibility</p:attrName>
                                        </p:attrNameLst>
                                      </p:cBhvr>
                                      <p:to>
                                        <p:strVal val="visible"/>
                                      </p:to>
                                    </p:set>
                                    <p:animEffect transition="in" filter="dissolve">
                                      <p:cBhvr>
                                        <p:cTn id="23" dur="500"/>
                                        <p:tgtEl>
                                          <p:spTgt spid="363524">
                                            <p:txEl>
                                              <p:pRg st="3" end="3"/>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63524">
                                            <p:txEl>
                                              <p:pRg st="4" end="4"/>
                                            </p:txEl>
                                          </p:spTgt>
                                        </p:tgtEl>
                                        <p:attrNameLst>
                                          <p:attrName>style.visibility</p:attrName>
                                        </p:attrNameLst>
                                      </p:cBhvr>
                                      <p:to>
                                        <p:strVal val="visible"/>
                                      </p:to>
                                    </p:set>
                                    <p:animEffect transition="in" filter="dissolve">
                                      <p:cBhvr>
                                        <p:cTn id="26" dur="500"/>
                                        <p:tgtEl>
                                          <p:spTgt spid="363524">
                                            <p:txEl>
                                              <p:pRg st="4" end="4"/>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63524">
                                            <p:txEl>
                                              <p:pRg st="5" end="5"/>
                                            </p:txEl>
                                          </p:spTgt>
                                        </p:tgtEl>
                                        <p:attrNameLst>
                                          <p:attrName>style.visibility</p:attrName>
                                        </p:attrNameLst>
                                      </p:cBhvr>
                                      <p:to>
                                        <p:strVal val="visible"/>
                                      </p:to>
                                    </p:set>
                                    <p:animEffect transition="in" filter="dissolve">
                                      <p:cBhvr>
                                        <p:cTn id="29" dur="500"/>
                                        <p:tgtEl>
                                          <p:spTgt spid="36352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24" grpId="0" animBg="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26"/>
          <p:cNvSpPr>
            <a:spLocks noGrp="1"/>
          </p:cNvSpPr>
          <p:nvPr>
            <p:ph type="title"/>
          </p:nvPr>
        </p:nvSpPr>
        <p:spPr>
          <a:xfrm>
            <a:off x="457200" y="125760"/>
            <a:ext cx="8229600" cy="1143000"/>
          </a:xfrm>
        </p:spPr>
        <p:txBody>
          <a:bodyPr>
            <a:normAutofit/>
          </a:bodyPr>
          <a:lstStyle/>
          <a:p>
            <a:r>
              <a:rPr lang="zh-CN" altLang="en-US" b="1" kern="0" dirty="0">
                <a:solidFill>
                  <a:srgbClr val="7030A0"/>
                </a:solidFill>
                <a:latin typeface="微软雅黑" panose="020B0503020204020204" pitchFamily="34" charset="-122"/>
                <a:ea typeface="微软雅黑" panose="020B0503020204020204" pitchFamily="34" charset="-122"/>
              </a:rPr>
              <a:t>“搞什么”能获诺贝尔物理学奖？</a:t>
            </a:r>
            <a:endParaRPr lang="zh-CN" altLang="en-US" sz="6000" b="1" dirty="0">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r>
              <a:rPr lang="zh-CN" altLang="en-US" b="1">
                <a:latin typeface="微软雅黑" panose="020B0503020204020204" pitchFamily="34" charset="-122"/>
                <a:ea typeface="微软雅黑" panose="020B0503020204020204" pitchFamily="34" charset="-122"/>
              </a:rPr>
              <a:t>固体物理基础（</a:t>
            </a:r>
            <a:r>
              <a:rPr lang="en-US" altLang="zh-CN" b="1">
                <a:latin typeface="微软雅黑" panose="020B0503020204020204" pitchFamily="34" charset="-122"/>
                <a:ea typeface="微软雅黑" panose="020B0503020204020204" pitchFamily="34" charset="-122"/>
              </a:rPr>
              <a:t>2023</a:t>
            </a:r>
            <a:r>
              <a:rPr lang="zh-CN" altLang="en-US" b="1">
                <a:latin typeface="微软雅黑" panose="020B0503020204020204" pitchFamily="34" charset="-122"/>
                <a:ea typeface="微软雅黑" panose="020B0503020204020204" pitchFamily="34" charset="-122"/>
              </a:rPr>
              <a:t>春）</a:t>
            </a:r>
            <a:endParaRPr lang="zh-CN" altLang="en-US" b="1">
              <a:latin typeface="微软雅黑" panose="020B0503020204020204" pitchFamily="34" charset="-122"/>
              <a:ea typeface="微软雅黑" panose="020B0503020204020204" pitchFamily="34" charset="-122"/>
            </a:endParaRPr>
          </a:p>
        </p:txBody>
      </p:sp>
      <p:sp>
        <p:nvSpPr>
          <p:cNvPr id="3" name="页脚占位符 2"/>
          <p:cNvSpPr>
            <a:spLocks noGrp="1"/>
          </p:cNvSpPr>
          <p:nvPr>
            <p:ph type="ftr" sz="quarter" idx="11"/>
          </p:nvPr>
        </p:nvSpPr>
        <p:spPr/>
        <p:txBody>
          <a:bodyPr/>
          <a:lstStyle/>
          <a:p>
            <a:r>
              <a:rPr lang="zh-CN" altLang="en-US" b="1">
                <a:latin typeface="微软雅黑" panose="020B0503020204020204" pitchFamily="34" charset="-122"/>
                <a:ea typeface="微软雅黑" panose="020B0503020204020204" pitchFamily="34" charset="-122"/>
              </a:rPr>
              <a:t>清华大学电子工程系  汪莱</a:t>
            </a:r>
            <a:endParaRPr lang="zh-CN" altLang="en-US" b="1">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9D19C128-1670-4BC3-8954-1BFA4EBDDEA1}" type="slidenum">
              <a:rPr lang="zh-CN" altLang="en-US" b="1" smtClean="0">
                <a:latin typeface="微软雅黑" panose="020B0503020204020204" pitchFamily="34" charset="-122"/>
                <a:ea typeface="微软雅黑" panose="020B0503020204020204" pitchFamily="34" charset="-122"/>
              </a:rPr>
            </a:fld>
            <a:endParaRPr lang="zh-CN" altLang="en-US" b="1">
              <a:latin typeface="微软雅黑" panose="020B0503020204020204" pitchFamily="34" charset="-122"/>
              <a:ea typeface="微软雅黑" panose="020B0503020204020204" pitchFamily="34" charset="-122"/>
            </a:endParaRPr>
          </a:p>
        </p:txBody>
      </p:sp>
      <p:pic>
        <p:nvPicPr>
          <p:cNvPr id="1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876017" y="1196752"/>
            <a:ext cx="3382962"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1964792" y="2692177"/>
            <a:ext cx="990600" cy="369888"/>
          </a:xfrm>
          <a:prstGeom prst="rect">
            <a:avLst/>
          </a:prstGeom>
          <a:gradFill rotWithShape="1">
            <a:gsLst>
              <a:gs pos="0">
                <a:srgbClr val="DDDDDD">
                  <a:tint val="50000"/>
                  <a:satMod val="300000"/>
                </a:srgbClr>
              </a:gs>
              <a:gs pos="35000">
                <a:srgbClr val="DDDDDD">
                  <a:tint val="37000"/>
                  <a:satMod val="300000"/>
                </a:srgbClr>
              </a:gs>
              <a:gs pos="100000">
                <a:srgbClr val="DDDDDD">
                  <a:tint val="15000"/>
                  <a:satMod val="350000"/>
                </a:srgbClr>
              </a:gs>
            </a:gsLst>
            <a:lin ang="16200000" scaled="1"/>
          </a:gradFill>
          <a:ln w="9525" cap="flat" cmpd="sng" algn="ctr">
            <a:solidFill>
              <a:srgbClr val="DDDDDD">
                <a:shade val="95000"/>
                <a:satMod val="105000"/>
              </a:srgbClr>
            </a:solidFill>
            <a:prstDash val="solid"/>
          </a:ln>
          <a:effectLst>
            <a:outerShdw blurRad="40000" dist="20000" dir="5400000" rotWithShape="0">
              <a:srgbClr val="000000">
                <a:alpha val="38000"/>
              </a:srgbClr>
            </a:outerShdw>
          </a:effectLst>
        </p:spPr>
        <p:txBody>
          <a:bodyPr>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zh-CN" altLang="en-US" sz="1800" b="1" i="0" u="none" strike="noStrike" kern="0" cap="none" spc="0" normalizeH="0" baseline="0" noProof="0" dirty="0">
                <a:ln>
                  <a:noFill/>
                </a:ln>
                <a:solidFill>
                  <a:srgbClr val="9999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天文学</a:t>
            </a:r>
            <a:endParaRPr kumimoji="0" lang="zh-CN" altLang="en-US" sz="1800" b="1" i="0" u="none" strike="noStrike" kern="0" cap="none" spc="0" normalizeH="0" baseline="0" noProof="0" dirty="0">
              <a:ln>
                <a:noFill/>
              </a:ln>
              <a:solidFill>
                <a:srgbClr val="9999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TextBox 17"/>
          <p:cNvSpPr txBox="1"/>
          <p:nvPr/>
        </p:nvSpPr>
        <p:spPr>
          <a:xfrm>
            <a:off x="1839379" y="3500215"/>
            <a:ext cx="1143000" cy="646112"/>
          </a:xfrm>
          <a:prstGeom prst="rect">
            <a:avLst/>
          </a:prstGeom>
          <a:gradFill rotWithShape="1">
            <a:gsLst>
              <a:gs pos="0">
                <a:srgbClr val="DDDDDD">
                  <a:tint val="50000"/>
                  <a:satMod val="300000"/>
                </a:srgbClr>
              </a:gs>
              <a:gs pos="35000">
                <a:srgbClr val="DDDDDD">
                  <a:tint val="37000"/>
                  <a:satMod val="300000"/>
                </a:srgbClr>
              </a:gs>
              <a:gs pos="100000">
                <a:srgbClr val="DDDDDD">
                  <a:tint val="15000"/>
                  <a:satMod val="350000"/>
                </a:srgbClr>
              </a:gs>
            </a:gsLst>
            <a:lin ang="16200000" scaled="1"/>
          </a:gradFill>
          <a:ln w="9525" cap="flat" cmpd="sng" algn="ctr">
            <a:solidFill>
              <a:srgbClr val="DDDDDD">
                <a:shade val="95000"/>
                <a:satMod val="105000"/>
              </a:srgbClr>
            </a:solidFill>
            <a:prstDash val="solid"/>
          </a:ln>
          <a:effectLst>
            <a:outerShdw blurRad="40000" dist="20000" dir="5400000" rotWithShape="0">
              <a:srgbClr val="000000">
                <a:alpha val="38000"/>
              </a:srgbClr>
            </a:outerShdw>
          </a:effectLst>
        </p:spPr>
        <p:txBody>
          <a:bodyPr>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zh-CN" altLang="en-US" sz="1800" b="1" i="0" u="none" strike="noStrike" kern="0" cap="none" spc="0" normalizeH="0" baseline="0" noProof="0" dirty="0">
                <a:ln>
                  <a:noFill/>
                </a:ln>
                <a:solidFill>
                  <a:srgbClr val="FFCC99"/>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核物理和粒子物理</a:t>
            </a:r>
            <a:endParaRPr kumimoji="0" lang="zh-CN" altLang="en-US" sz="1800" b="1" i="0" u="none" strike="noStrike" kern="0" cap="none" spc="0" normalizeH="0" baseline="0" noProof="0" dirty="0">
              <a:ln>
                <a:noFill/>
              </a:ln>
              <a:solidFill>
                <a:srgbClr val="FFCC99"/>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extBox 18"/>
          <p:cNvSpPr txBox="1"/>
          <p:nvPr/>
        </p:nvSpPr>
        <p:spPr>
          <a:xfrm>
            <a:off x="1839379" y="4509120"/>
            <a:ext cx="1143000" cy="368300"/>
          </a:xfrm>
          <a:prstGeom prst="rect">
            <a:avLst/>
          </a:prstGeom>
          <a:gradFill rotWithShape="1">
            <a:gsLst>
              <a:gs pos="0">
                <a:srgbClr val="DDDDDD">
                  <a:tint val="50000"/>
                  <a:satMod val="300000"/>
                </a:srgbClr>
              </a:gs>
              <a:gs pos="35000">
                <a:srgbClr val="DDDDDD">
                  <a:tint val="37000"/>
                  <a:satMod val="300000"/>
                </a:srgbClr>
              </a:gs>
              <a:gs pos="100000">
                <a:srgbClr val="DDDDDD">
                  <a:tint val="15000"/>
                  <a:satMod val="350000"/>
                </a:srgbClr>
              </a:gs>
            </a:gsLst>
            <a:lin ang="16200000" scaled="1"/>
          </a:gradFill>
          <a:ln w="9525" cap="flat" cmpd="sng" algn="ctr">
            <a:solidFill>
              <a:srgbClr val="DDDDDD">
                <a:shade val="95000"/>
                <a:satMod val="105000"/>
              </a:srgbClr>
            </a:solidFill>
            <a:prstDash val="solid"/>
          </a:ln>
          <a:effectLst>
            <a:outerShdw blurRad="40000" dist="20000" dir="5400000" rotWithShape="0">
              <a:srgbClr val="000000">
                <a:alpha val="38000"/>
              </a:srgbClr>
            </a:outerShdw>
          </a:effectLst>
        </p:spPr>
        <p:txBody>
          <a:bodyPr>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zh-CN" altLang="en-US" sz="1800" b="1" i="0" u="none" strike="noStrike" kern="0" cap="none" spc="0" normalizeH="0" baseline="0" noProof="0" dirty="0">
                <a:ln>
                  <a:noFill/>
                </a:ln>
                <a:solidFill>
                  <a:srgbClr val="FF9999"/>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应用物理</a:t>
            </a:r>
            <a:endParaRPr kumimoji="0" lang="zh-CN" altLang="en-US" sz="1800" b="1" i="0" u="none" strike="noStrike" kern="0" cap="none" spc="0" normalizeH="0" baseline="0" noProof="0" dirty="0">
              <a:ln>
                <a:noFill/>
              </a:ln>
              <a:solidFill>
                <a:srgbClr val="FF9999"/>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TextBox 19"/>
          <p:cNvSpPr txBox="1"/>
          <p:nvPr/>
        </p:nvSpPr>
        <p:spPr>
          <a:xfrm>
            <a:off x="6080720" y="2750915"/>
            <a:ext cx="1219200" cy="368300"/>
          </a:xfrm>
          <a:prstGeom prst="rect">
            <a:avLst/>
          </a:prstGeom>
          <a:gradFill rotWithShape="1">
            <a:gsLst>
              <a:gs pos="0">
                <a:srgbClr val="DDDDDD">
                  <a:tint val="50000"/>
                  <a:satMod val="300000"/>
                </a:srgbClr>
              </a:gs>
              <a:gs pos="35000">
                <a:srgbClr val="DDDDDD">
                  <a:tint val="37000"/>
                  <a:satMod val="300000"/>
                </a:srgbClr>
              </a:gs>
              <a:gs pos="100000">
                <a:srgbClr val="DDDDDD">
                  <a:tint val="15000"/>
                  <a:satMod val="350000"/>
                </a:srgbClr>
              </a:gs>
            </a:gsLst>
            <a:lin ang="16200000" scaled="1"/>
          </a:gradFill>
          <a:ln w="9525" cap="flat" cmpd="sng" algn="ctr">
            <a:solidFill>
              <a:srgbClr val="DDDDDD">
                <a:shade val="95000"/>
                <a:satMod val="105000"/>
              </a:srgbClr>
            </a:solidFill>
            <a:prstDash val="solid"/>
          </a:ln>
          <a:effectLst>
            <a:outerShdw blurRad="40000" dist="20000" dir="5400000" rotWithShape="0">
              <a:srgbClr val="000000">
                <a:alpha val="38000"/>
              </a:srgbClr>
            </a:outerShdw>
          </a:effectLst>
        </p:spPr>
        <p:txBody>
          <a:bodyPr>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zh-CN" altLang="en-US" sz="1800" b="1" i="0" u="none" strike="noStrike" kern="0" cap="none" spc="0" normalizeH="0" baseline="0" noProof="0" dirty="0">
                <a:ln>
                  <a:noFill/>
                </a:ln>
                <a:solidFill>
                  <a:srgbClr val="FFCC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量子物理</a:t>
            </a:r>
            <a:endParaRPr kumimoji="0" lang="zh-CN" altLang="en-US" sz="1800" b="1" i="0" u="none" strike="noStrike" kern="0" cap="none" spc="0" normalizeH="0" baseline="0" noProof="0" dirty="0">
              <a:ln>
                <a:noFill/>
              </a:ln>
              <a:solidFill>
                <a:srgbClr val="FFCC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TextBox 20"/>
          <p:cNvSpPr txBox="1"/>
          <p:nvPr/>
        </p:nvSpPr>
        <p:spPr>
          <a:xfrm>
            <a:off x="6080720" y="3429000"/>
            <a:ext cx="1371600" cy="368300"/>
          </a:xfrm>
          <a:prstGeom prst="rect">
            <a:avLst/>
          </a:prstGeom>
          <a:gradFill rotWithShape="1">
            <a:gsLst>
              <a:gs pos="0">
                <a:srgbClr val="DDDDDD">
                  <a:tint val="50000"/>
                  <a:satMod val="300000"/>
                </a:srgbClr>
              </a:gs>
              <a:gs pos="35000">
                <a:srgbClr val="DDDDDD">
                  <a:tint val="37000"/>
                  <a:satMod val="300000"/>
                </a:srgbClr>
              </a:gs>
              <a:gs pos="100000">
                <a:srgbClr val="DDDDDD">
                  <a:tint val="15000"/>
                  <a:satMod val="350000"/>
                </a:srgbClr>
              </a:gs>
            </a:gsLst>
            <a:lin ang="16200000" scaled="1"/>
          </a:gradFill>
          <a:ln w="9525" cap="flat" cmpd="sng" algn="ctr">
            <a:solidFill>
              <a:srgbClr val="DDDDDD">
                <a:shade val="95000"/>
                <a:satMod val="105000"/>
              </a:srgbClr>
            </a:solidFill>
            <a:prstDash val="solid"/>
          </a:ln>
          <a:effectLst>
            <a:outerShdw blurRad="40000" dist="20000" dir="5400000" rotWithShape="0">
              <a:srgbClr val="000000">
                <a:alpha val="38000"/>
              </a:srgbClr>
            </a:outerShdw>
          </a:effectLst>
        </p:spPr>
        <p:txBody>
          <a:bodyPr>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zh-CN" altLang="en-US" sz="1800" b="1" i="0" u="none" strike="noStrike" kern="0" cap="none" spc="0" normalizeH="0" baseline="0" noProof="0" dirty="0">
                <a:ln>
                  <a:noFill/>
                </a:ln>
                <a:solidFill>
                  <a:srgbClr val="66CC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凝聚态物理</a:t>
            </a:r>
            <a:endParaRPr kumimoji="0" lang="zh-CN" altLang="en-US" sz="1800" b="1" i="0" u="none" strike="noStrike" kern="0" cap="none" spc="0" normalizeH="0" baseline="0" noProof="0" dirty="0">
              <a:ln>
                <a:noFill/>
              </a:ln>
              <a:solidFill>
                <a:srgbClr val="66CC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TextBox 21"/>
          <p:cNvSpPr txBox="1"/>
          <p:nvPr/>
        </p:nvSpPr>
        <p:spPr>
          <a:xfrm>
            <a:off x="6080720" y="4079032"/>
            <a:ext cx="1143000" cy="646112"/>
          </a:xfrm>
          <a:prstGeom prst="rect">
            <a:avLst/>
          </a:prstGeom>
          <a:gradFill rotWithShape="1">
            <a:gsLst>
              <a:gs pos="0">
                <a:srgbClr val="DDDDDD">
                  <a:tint val="50000"/>
                  <a:satMod val="300000"/>
                </a:srgbClr>
              </a:gs>
              <a:gs pos="35000">
                <a:srgbClr val="DDDDDD">
                  <a:tint val="37000"/>
                  <a:satMod val="300000"/>
                </a:srgbClr>
              </a:gs>
              <a:gs pos="100000">
                <a:srgbClr val="DDDDDD">
                  <a:tint val="15000"/>
                  <a:satMod val="350000"/>
                </a:srgbClr>
              </a:gs>
            </a:gsLst>
            <a:lin ang="16200000" scaled="1"/>
          </a:gradFill>
          <a:ln w="9525" cap="flat" cmpd="sng" algn="ctr">
            <a:solidFill>
              <a:srgbClr val="DDDDDD">
                <a:shade val="95000"/>
                <a:satMod val="105000"/>
              </a:srgbClr>
            </a:solidFill>
            <a:prstDash val="solid"/>
          </a:ln>
          <a:effectLst>
            <a:outerShdw blurRad="40000" dist="20000" dir="5400000" rotWithShape="0">
              <a:srgbClr val="000000">
                <a:alpha val="38000"/>
              </a:srgbClr>
            </a:outerShdw>
          </a:effectLst>
        </p:spPr>
        <p:txBody>
          <a:bodyPr>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zh-CN" altLang="en-US" sz="1800" b="1" i="0" u="none" strike="noStrike" kern="0" cap="none" spc="0" normalizeH="0" baseline="0" noProof="0" dirty="0">
                <a:ln>
                  <a:noFill/>
                </a:ln>
                <a:solidFill>
                  <a:srgbClr val="0066CC"/>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原子和分子物理</a:t>
            </a:r>
            <a:endParaRPr kumimoji="0" lang="zh-CN" altLang="en-US" sz="1800" b="1" i="0" u="none" strike="noStrike" kern="0" cap="none" spc="0" normalizeH="0" baseline="0" noProof="0" dirty="0">
              <a:ln>
                <a:noFill/>
              </a:ln>
              <a:solidFill>
                <a:srgbClr val="0066CC"/>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TextBox 22"/>
          <p:cNvSpPr txBox="1"/>
          <p:nvPr/>
        </p:nvSpPr>
        <p:spPr>
          <a:xfrm>
            <a:off x="6080720" y="4774977"/>
            <a:ext cx="1143000" cy="368300"/>
          </a:xfrm>
          <a:prstGeom prst="rect">
            <a:avLst/>
          </a:prstGeom>
          <a:gradFill rotWithShape="1">
            <a:gsLst>
              <a:gs pos="0">
                <a:srgbClr val="DDDDDD">
                  <a:tint val="50000"/>
                  <a:satMod val="300000"/>
                </a:srgbClr>
              </a:gs>
              <a:gs pos="35000">
                <a:srgbClr val="DDDDDD">
                  <a:tint val="37000"/>
                  <a:satMod val="300000"/>
                </a:srgbClr>
              </a:gs>
              <a:gs pos="100000">
                <a:srgbClr val="DDDDDD">
                  <a:tint val="15000"/>
                  <a:satMod val="350000"/>
                </a:srgbClr>
              </a:gs>
            </a:gsLst>
            <a:lin ang="16200000" scaled="1"/>
          </a:gradFill>
          <a:ln w="9525" cap="flat" cmpd="sng" algn="ctr">
            <a:solidFill>
              <a:srgbClr val="DDDDDD">
                <a:shade val="95000"/>
                <a:satMod val="105000"/>
              </a:srgbClr>
            </a:solidFill>
            <a:prstDash val="solid"/>
          </a:ln>
          <a:effectLst>
            <a:outerShdw blurRad="40000" dist="20000" dir="5400000" rotWithShape="0">
              <a:srgbClr val="000000">
                <a:alpha val="38000"/>
              </a:srgbClr>
            </a:outerShdw>
          </a:effectLst>
        </p:spPr>
        <p:txBody>
          <a:bodyPr>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zh-CN" altLang="en-US" sz="1800" b="1" i="0" u="none" strike="noStrike" kern="0" cap="none" spc="0" normalizeH="0" baseline="0" noProof="0" dirty="0">
                <a:ln>
                  <a:noFill/>
                </a:ln>
                <a:solidFill>
                  <a:srgbClr val="CCCC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经典物理</a:t>
            </a:r>
            <a:endParaRPr kumimoji="0" lang="zh-CN" altLang="en-US" sz="1800" b="1" i="0" u="none" strike="noStrike" kern="0" cap="none" spc="0" normalizeH="0" baseline="0" noProof="0" dirty="0">
              <a:ln>
                <a:noFill/>
              </a:ln>
              <a:solidFill>
                <a:srgbClr val="CCCC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矩形标注 24"/>
          <p:cNvSpPr/>
          <p:nvPr/>
        </p:nvSpPr>
        <p:spPr>
          <a:xfrm>
            <a:off x="76200" y="5167405"/>
            <a:ext cx="3127648" cy="845822"/>
          </a:xfrm>
          <a:prstGeom prst="wedgeRectCallout">
            <a:avLst>
              <a:gd name="adj1" fmla="val 27269"/>
              <a:gd name="adj2" fmla="val -81847"/>
            </a:avLst>
          </a:prstGeom>
          <a:gradFill rotWithShape="1">
            <a:gsLst>
              <a:gs pos="0">
                <a:srgbClr val="DDDDDD">
                  <a:tint val="50000"/>
                  <a:satMod val="300000"/>
                </a:srgbClr>
              </a:gs>
              <a:gs pos="35000">
                <a:srgbClr val="DDDDDD">
                  <a:tint val="37000"/>
                  <a:satMod val="300000"/>
                </a:srgbClr>
              </a:gs>
              <a:gs pos="100000">
                <a:srgbClr val="DDDDDD">
                  <a:tint val="15000"/>
                  <a:satMod val="350000"/>
                </a:srgbClr>
              </a:gs>
            </a:gsLst>
            <a:lin ang="16200000" scaled="1"/>
          </a:gradFill>
          <a:ln w="9525" cap="flat" cmpd="sng" algn="ctr">
            <a:solidFill>
              <a:srgbClr val="DDDDDD">
                <a:shade val="95000"/>
                <a:satMod val="105000"/>
              </a:srgbClr>
            </a:solidFill>
            <a:prstDash val="solid"/>
          </a:ln>
          <a:effectLst>
            <a:outerShdw blurRad="40000" dist="20000" dir="5400000" rotWithShape="0">
              <a:srgbClr val="000000">
                <a:alpha val="38000"/>
              </a:srgbClr>
            </a:outerShdw>
          </a:effectLst>
        </p:spPr>
        <p:txBody>
          <a:bodyPr anchor="ctr"/>
          <a:lstStyle/>
          <a:p>
            <a:pPr marL="285750" marR="0" lvl="0" indent="-285750" algn="just" defTabSz="914400" eaLnBrk="0" fontAlgn="base" latinLnBrk="0" hangingPunct="0">
              <a:lnSpc>
                <a:spcPct val="100000"/>
              </a:lnSpc>
              <a:spcBef>
                <a:spcPct val="0"/>
              </a:spcBef>
              <a:spcAft>
                <a:spcPct val="0"/>
              </a:spcAft>
              <a:buClrTx/>
              <a:buSzTx/>
              <a:buFont typeface="Wingdings" panose="05000000000000000000" pitchFamily="2" charset="2"/>
              <a:buChar char="l"/>
              <a:defRPr/>
            </a:pPr>
            <a:r>
              <a:rPr kumimoji="0" lang="en-US" altLang="zh-CN" sz="16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2014</a:t>
            </a:r>
            <a:r>
              <a:rPr kumimoji="0" lang="zh-CN" altLang="en-US" sz="16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年，蓝光</a:t>
            </a:r>
            <a:r>
              <a:rPr kumimoji="0" lang="en-US" altLang="zh-CN" sz="16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LED</a:t>
            </a:r>
            <a:endParaRPr kumimoji="0" lang="en-US" altLang="zh-CN" sz="16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285750" marR="0" lvl="0" indent="-285750" algn="just" defTabSz="914400" eaLnBrk="0" fontAlgn="base" latinLnBrk="0" hangingPunct="0">
              <a:lnSpc>
                <a:spcPct val="100000"/>
              </a:lnSpc>
              <a:spcBef>
                <a:spcPct val="0"/>
              </a:spcBef>
              <a:spcAft>
                <a:spcPct val="0"/>
              </a:spcAft>
              <a:buClrTx/>
              <a:buSzTx/>
              <a:buFont typeface="Wingdings" panose="05000000000000000000" pitchFamily="2" charset="2"/>
              <a:buChar char="l"/>
              <a:defRPr/>
            </a:pPr>
            <a:r>
              <a:rPr kumimoji="0" lang="en-US" altLang="zh-CN" sz="16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2009</a:t>
            </a:r>
            <a:r>
              <a:rPr kumimoji="0" lang="zh-CN" altLang="en-US" sz="16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年，光纤；</a:t>
            </a:r>
            <a:r>
              <a:rPr kumimoji="0" lang="en-US" altLang="zh-CN" sz="16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CCD</a:t>
            </a:r>
            <a:endParaRPr kumimoji="0" lang="en-US" altLang="zh-CN" sz="16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285750" marR="0" lvl="0" indent="-285750" algn="just" defTabSz="914400" eaLnBrk="0" fontAlgn="base" latinLnBrk="0" hangingPunct="0">
              <a:lnSpc>
                <a:spcPct val="100000"/>
              </a:lnSpc>
              <a:spcBef>
                <a:spcPct val="0"/>
              </a:spcBef>
              <a:spcAft>
                <a:spcPct val="0"/>
              </a:spcAft>
              <a:buClrTx/>
              <a:buSzTx/>
              <a:buFont typeface="Wingdings" panose="05000000000000000000" pitchFamily="2" charset="2"/>
              <a:buChar char="l"/>
              <a:defRPr/>
            </a:pPr>
            <a:r>
              <a:rPr kumimoji="0" lang="en-US" altLang="zh-CN" sz="16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2000</a:t>
            </a:r>
            <a:r>
              <a:rPr kumimoji="0" lang="zh-CN" altLang="en-US" sz="16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年，异质结；集成电路</a:t>
            </a:r>
            <a:endParaRPr kumimoji="0" lang="en-US" altLang="zh-CN" sz="16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矩形标注 27"/>
          <p:cNvSpPr/>
          <p:nvPr/>
        </p:nvSpPr>
        <p:spPr>
          <a:xfrm>
            <a:off x="7380312" y="3917570"/>
            <a:ext cx="1691680" cy="591108"/>
          </a:xfrm>
          <a:prstGeom prst="wedgeRectCallout">
            <a:avLst>
              <a:gd name="adj1" fmla="val -59984"/>
              <a:gd name="adj2" fmla="val -67766"/>
            </a:avLst>
          </a:prstGeom>
          <a:gradFill rotWithShape="1">
            <a:gsLst>
              <a:gs pos="0">
                <a:srgbClr val="DDDDDD">
                  <a:tint val="50000"/>
                  <a:satMod val="300000"/>
                </a:srgbClr>
              </a:gs>
              <a:gs pos="35000">
                <a:srgbClr val="DDDDDD">
                  <a:tint val="37000"/>
                  <a:satMod val="300000"/>
                </a:srgbClr>
              </a:gs>
              <a:gs pos="100000">
                <a:srgbClr val="DDDDDD">
                  <a:tint val="15000"/>
                  <a:satMod val="350000"/>
                </a:srgbClr>
              </a:gs>
            </a:gsLst>
            <a:lin ang="16200000" scaled="1"/>
          </a:gradFill>
          <a:ln w="9525" cap="flat" cmpd="sng" algn="ctr">
            <a:solidFill>
              <a:srgbClr val="DDDDDD">
                <a:shade val="95000"/>
                <a:satMod val="105000"/>
              </a:srgbClr>
            </a:solidFill>
            <a:prstDash val="solid"/>
          </a:ln>
          <a:effectLst>
            <a:outerShdw blurRad="40000" dist="20000" dir="5400000" rotWithShape="0">
              <a:srgbClr val="000000">
                <a:alpha val="38000"/>
              </a:srgbClr>
            </a:outerShdw>
          </a:effectLst>
        </p:spPr>
        <p:txBody>
          <a:bodyPr anchor="ctr"/>
          <a:lstStyle/>
          <a:p>
            <a:pPr marR="0" lvl="0" algn="just" defTabSz="914400" eaLnBrk="0" fontAlgn="base" latinLnBrk="0" hangingPunct="0">
              <a:lnSpc>
                <a:spcPct val="100000"/>
              </a:lnSpc>
              <a:spcBef>
                <a:spcPct val="0"/>
              </a:spcBef>
              <a:spcAft>
                <a:spcPct val="0"/>
              </a:spcAft>
              <a:buClrTx/>
              <a:buSzTx/>
              <a:defRPr/>
            </a:pPr>
            <a:r>
              <a:rPr lang="en-US" altLang="zh-CN" sz="1600" b="1" kern="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2010</a:t>
            </a:r>
            <a:r>
              <a:rPr lang="zh-CN" altLang="en-US" sz="1600" b="1" kern="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年，</a:t>
            </a:r>
            <a:r>
              <a:rPr kumimoji="0" lang="zh-CN" altLang="en-US" sz="1600" b="1" i="0" u="none" strike="noStrike" kern="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石墨烯</a:t>
            </a:r>
            <a:endParaRPr kumimoji="0" lang="en-US" altLang="zh-CN" sz="1600" b="1" i="0" u="none" strike="noStrike" kern="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997968"/>
            <a:ext cx="8229600" cy="1143000"/>
          </a:xfrm>
        </p:spPr>
        <p:txBody>
          <a:bodyPr/>
          <a:lstStyle/>
          <a:p>
            <a:r>
              <a:rPr lang="zh-CN" altLang="en-US" dirty="0">
                <a:solidFill>
                  <a:srgbClr val="7030A0"/>
                </a:solidFill>
              </a:rPr>
              <a:t>石墨烯</a:t>
            </a:r>
            <a:endParaRPr lang="zh-CN" altLang="en-US" dirty="0">
              <a:solidFill>
                <a:srgbClr val="7030A0"/>
              </a:solidFill>
            </a:endParaRPr>
          </a:p>
        </p:txBody>
      </p:sp>
      <p:sp>
        <p:nvSpPr>
          <p:cNvPr id="4" name="日期占位符 3"/>
          <p:cNvSpPr>
            <a:spLocks noGrp="1"/>
          </p:cNvSpPr>
          <p:nvPr>
            <p:ph type="dt" sz="half" idx="10"/>
          </p:nvPr>
        </p:nvSpPr>
        <p:spPr/>
        <p:txBody>
          <a:bodyPr/>
          <a:lstStyle/>
          <a:p>
            <a:r>
              <a:rPr lang="zh-CN" altLang="en-US"/>
              <a:t>固体物理基础（</a:t>
            </a:r>
            <a:r>
              <a:rPr lang="en-US" altLang="zh-CN"/>
              <a:t>2023</a:t>
            </a:r>
            <a:r>
              <a:rPr lang="zh-CN" altLang="en-US"/>
              <a:t>春）</a:t>
            </a:r>
            <a:endParaRPr lang="zh-CN" altLang="en-US"/>
          </a:p>
        </p:txBody>
      </p:sp>
      <p:sp>
        <p:nvSpPr>
          <p:cNvPr id="5" name="页脚占位符 4"/>
          <p:cNvSpPr>
            <a:spLocks noGrp="1"/>
          </p:cNvSpPr>
          <p:nvPr>
            <p:ph type="ftr" sz="quarter" idx="11"/>
          </p:nvPr>
        </p:nvSpPr>
        <p:spPr/>
        <p:txBody>
          <a:bodyPr/>
          <a:lstStyle/>
          <a:p>
            <a:r>
              <a:rPr lang="zh-CN" altLang="en-US"/>
              <a:t>清华大学电子工程系  汪莱</a:t>
            </a:r>
            <a:endParaRPr lang="zh-CN" altLang="en-US"/>
          </a:p>
        </p:txBody>
      </p:sp>
      <p:sp>
        <p:nvSpPr>
          <p:cNvPr id="6" name="灯片编号占位符 5"/>
          <p:cNvSpPr>
            <a:spLocks noGrp="1"/>
          </p:cNvSpPr>
          <p:nvPr>
            <p:ph type="sldNum" sz="quarter" idx="12"/>
          </p:nvPr>
        </p:nvSpPr>
        <p:spPr/>
        <p:txBody>
          <a:bodyPr/>
          <a:lstStyle/>
          <a:p>
            <a:fld id="{9D19C128-1670-4BC3-8954-1BFA4EBDDEA1}" type="slidenum">
              <a:rPr lang="zh-CN" altLang="en-US" smtClean="0"/>
            </a:fld>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7030A0"/>
                </a:solidFill>
              </a:rPr>
              <a:t>石墨烯（</a:t>
            </a:r>
            <a:r>
              <a:rPr lang="en-US" altLang="zh-CN" dirty="0">
                <a:solidFill>
                  <a:srgbClr val="7030A0"/>
                </a:solidFill>
                <a:cs typeface="Arial" panose="020B0604020202020204" pitchFamily="34" charset="0"/>
              </a:rPr>
              <a:t>graphene</a:t>
            </a:r>
            <a:r>
              <a:rPr lang="zh-CN" altLang="en-US" dirty="0">
                <a:solidFill>
                  <a:srgbClr val="7030A0"/>
                </a:solidFill>
              </a:rPr>
              <a:t>）</a:t>
            </a:r>
            <a:endParaRPr lang="en-US" dirty="0">
              <a:solidFill>
                <a:srgbClr val="7030A0"/>
              </a:solidFill>
            </a:endParaRPr>
          </a:p>
        </p:txBody>
      </p:sp>
      <p:sp>
        <p:nvSpPr>
          <p:cNvPr id="3" name="内容占位符 2"/>
          <p:cNvSpPr>
            <a:spLocks noGrp="1"/>
          </p:cNvSpPr>
          <p:nvPr>
            <p:ph idx="1"/>
          </p:nvPr>
        </p:nvSpPr>
        <p:spPr/>
        <p:txBody>
          <a:bodyPr/>
          <a:lstStyle/>
          <a:p>
            <a:r>
              <a:rPr lang="zh-CN" altLang="en-US" dirty="0">
                <a:cs typeface="Times New Roman" panose="02020603050405020304" pitchFamily="18" charset="0"/>
              </a:rPr>
              <a:t>曾经被认为是不可能存在的材料！</a:t>
            </a:r>
            <a:endParaRPr lang="en-US" altLang="zh-CN" dirty="0">
              <a:cs typeface="Times New Roman" panose="02020603050405020304" pitchFamily="18" charset="0"/>
            </a:endParaRPr>
          </a:p>
          <a:p>
            <a:pPr lvl="1"/>
            <a:r>
              <a:rPr lang="en-US" altLang="zh-CN" sz="2400" dirty="0">
                <a:cs typeface="Times New Roman" panose="02020603050405020304" pitchFamily="18" charset="0"/>
              </a:rPr>
              <a:t>1930s</a:t>
            </a:r>
            <a:r>
              <a:rPr lang="zh-CN" altLang="en-US" sz="2400" dirty="0">
                <a:cs typeface="Times New Roman" panose="02020603050405020304" pitchFamily="18" charset="0"/>
              </a:rPr>
              <a:t>，派尔斯 和 朗道</a:t>
            </a:r>
            <a:endParaRPr lang="en-US" altLang="zh-CN" sz="2400" dirty="0">
              <a:cs typeface="Times New Roman" panose="02020603050405020304" pitchFamily="18" charset="0"/>
            </a:endParaRPr>
          </a:p>
          <a:p>
            <a:r>
              <a:rPr lang="en-US" altLang="zh-CN" dirty="0">
                <a:cs typeface="Times New Roman" panose="02020603050405020304" pitchFamily="18" charset="0"/>
              </a:rPr>
              <a:t>2004</a:t>
            </a:r>
            <a:r>
              <a:rPr lang="zh-CN" altLang="en-US" dirty="0">
                <a:cs typeface="Times New Roman" panose="02020603050405020304" pitchFamily="18" charset="0"/>
              </a:rPr>
              <a:t>年成功制备</a:t>
            </a:r>
            <a:endParaRPr lang="en-US" altLang="zh-CN" dirty="0">
              <a:cs typeface="Times New Roman" panose="02020603050405020304" pitchFamily="18" charset="0"/>
            </a:endParaRPr>
          </a:p>
          <a:p>
            <a:pPr lvl="1"/>
            <a:r>
              <a:rPr lang="zh-CN" altLang="en-US" sz="2400" dirty="0">
                <a:cs typeface="Times New Roman" panose="02020603050405020304" pitchFamily="18" charset="0"/>
              </a:rPr>
              <a:t>安德烈</a:t>
            </a:r>
            <a:r>
              <a:rPr lang="en-US" altLang="zh-CN" sz="2400" dirty="0">
                <a:cs typeface="Times New Roman" panose="02020603050405020304" pitchFamily="18" charset="0"/>
              </a:rPr>
              <a:t>·</a:t>
            </a:r>
            <a:r>
              <a:rPr lang="zh-CN" altLang="en-US" sz="2400" dirty="0">
                <a:cs typeface="Times New Roman" panose="02020603050405020304" pitchFamily="18" charset="0"/>
              </a:rPr>
              <a:t>海姆，康斯坦丁</a:t>
            </a:r>
            <a:r>
              <a:rPr lang="en-US" altLang="zh-CN" sz="2400" dirty="0">
                <a:cs typeface="Times New Roman" panose="02020603050405020304" pitchFamily="18" charset="0"/>
              </a:rPr>
              <a:t>·</a:t>
            </a:r>
            <a:r>
              <a:rPr lang="zh-CN" altLang="en-US" sz="2400" dirty="0">
                <a:cs typeface="Times New Roman" panose="02020603050405020304" pitchFamily="18" charset="0"/>
              </a:rPr>
              <a:t>诺沃肖洛夫</a:t>
            </a:r>
            <a:endParaRPr lang="en-US" altLang="zh-CN" sz="2400" dirty="0">
              <a:cs typeface="Times New Roman" panose="02020603050405020304" pitchFamily="18" charset="0"/>
            </a:endParaRPr>
          </a:p>
          <a:p>
            <a:r>
              <a:rPr lang="en-US" dirty="0">
                <a:cs typeface="Times New Roman" panose="02020603050405020304" pitchFamily="18" charset="0"/>
              </a:rPr>
              <a:t>2010</a:t>
            </a:r>
            <a:r>
              <a:rPr lang="zh-CN" altLang="en-US" dirty="0">
                <a:cs typeface="Times New Roman" panose="02020603050405020304" pitchFamily="18" charset="0"/>
              </a:rPr>
              <a:t>年获诺贝尔奖</a:t>
            </a:r>
            <a:endParaRPr lang="en-US" dirty="0">
              <a:cs typeface="Times New Roman" panose="02020603050405020304" pitchFamily="18" charset="0"/>
            </a:endParaRPr>
          </a:p>
        </p:txBody>
      </p:sp>
      <p:pic>
        <p:nvPicPr>
          <p:cNvPr id="2050" name="Picture 2" descr="http://www.cuau.net/uploadfile/news/uploadfile/201010/2010101311462719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8024" y="3766575"/>
            <a:ext cx="3726929" cy="2474681"/>
          </a:xfrm>
          <a:prstGeom prst="rect">
            <a:avLst/>
          </a:prstGeom>
          <a:noFill/>
          <a:extLst>
            <a:ext uri="{909E8E84-426E-40DD-AFC4-6F175D3DCCD1}">
              <a14:hiddenFill xmlns:a14="http://schemas.microsoft.com/office/drawing/2010/main">
                <a:solidFill>
                  <a:srgbClr val="FFFFFF"/>
                </a:solidFill>
              </a14:hiddenFill>
            </a:ext>
          </a:extLst>
        </p:spPr>
      </p:pic>
      <p:sp>
        <p:nvSpPr>
          <p:cNvPr id="4" name="日期占位符 3"/>
          <p:cNvSpPr>
            <a:spLocks noGrp="1"/>
          </p:cNvSpPr>
          <p:nvPr>
            <p:ph type="dt" sz="half" idx="10"/>
          </p:nvPr>
        </p:nvSpPr>
        <p:spPr/>
        <p:txBody>
          <a:bodyPr/>
          <a:lstStyle/>
          <a:p>
            <a:r>
              <a:rPr lang="zh-CN" altLang="en-US"/>
              <a:t>固体物理基础（</a:t>
            </a:r>
            <a:r>
              <a:rPr lang="en-US" altLang="zh-CN"/>
              <a:t>2023</a:t>
            </a:r>
            <a:r>
              <a:rPr lang="zh-CN" altLang="en-US"/>
              <a:t>春）</a:t>
            </a:r>
            <a:endParaRPr lang="zh-CN" altLang="en-US"/>
          </a:p>
        </p:txBody>
      </p:sp>
      <p:sp>
        <p:nvSpPr>
          <p:cNvPr id="5" name="页脚占位符 4"/>
          <p:cNvSpPr>
            <a:spLocks noGrp="1"/>
          </p:cNvSpPr>
          <p:nvPr>
            <p:ph type="ftr" sz="quarter" idx="11"/>
          </p:nvPr>
        </p:nvSpPr>
        <p:spPr/>
        <p:txBody>
          <a:bodyPr/>
          <a:lstStyle/>
          <a:p>
            <a:r>
              <a:rPr lang="zh-CN" altLang="en-US"/>
              <a:t>清华大学电子工程系  汪莱</a:t>
            </a:r>
            <a:endParaRPr lang="zh-CN" altLang="en-US"/>
          </a:p>
        </p:txBody>
      </p:sp>
      <p:sp>
        <p:nvSpPr>
          <p:cNvPr id="6" name="灯片编号占位符 5"/>
          <p:cNvSpPr>
            <a:spLocks noGrp="1"/>
          </p:cNvSpPr>
          <p:nvPr>
            <p:ph type="sldNum" sz="quarter" idx="12"/>
          </p:nvPr>
        </p:nvSpPr>
        <p:spPr/>
        <p:txBody>
          <a:bodyPr/>
          <a:lstStyle/>
          <a:p>
            <a:fld id="{9D19C128-1670-4BC3-8954-1BFA4EBDDEA1}" type="slidenum">
              <a:rPr lang="zh-CN" altLang="en-US" b="1" smtClean="0">
                <a:latin typeface="微软雅黑" panose="020B0503020204020204" pitchFamily="34" charset="-122"/>
                <a:ea typeface="微软雅黑" panose="020B0503020204020204" pitchFamily="34" charset="-122"/>
              </a:rPr>
            </a:fld>
            <a:endParaRPr lang="zh-CN" altLang="en-US"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Unfortunately we are unable to provide accessible alternative text for this. If you require assistance to access this image, or to obtain a text description, please contact npg@nature.co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49816" y="2640106"/>
            <a:ext cx="4369847" cy="372421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a:solidFill>
                  <a:srgbClr val="7030A0"/>
                </a:solidFill>
              </a:rPr>
              <a:t>什么是石墨烯？</a:t>
            </a:r>
            <a:endParaRPr lang="en-US" dirty="0">
              <a:solidFill>
                <a:srgbClr val="7030A0"/>
              </a:solidFill>
            </a:endParaRPr>
          </a:p>
        </p:txBody>
      </p:sp>
      <p:sp>
        <p:nvSpPr>
          <p:cNvPr id="3" name="内容占位符 2"/>
          <p:cNvSpPr>
            <a:spLocks noGrp="1"/>
          </p:cNvSpPr>
          <p:nvPr>
            <p:ph idx="1"/>
          </p:nvPr>
        </p:nvSpPr>
        <p:spPr>
          <a:xfrm>
            <a:off x="457200" y="1600200"/>
            <a:ext cx="8219256" cy="4525963"/>
          </a:xfrm>
        </p:spPr>
        <p:txBody>
          <a:bodyPr/>
          <a:lstStyle/>
          <a:p>
            <a:r>
              <a:rPr lang="zh-CN" altLang="en-US" dirty="0">
                <a:cs typeface="Times New Roman" panose="02020603050405020304" pitchFamily="18" charset="0"/>
              </a:rPr>
              <a:t>平面单层碳原子层，一种“二维晶体”</a:t>
            </a:r>
            <a:endParaRPr lang="en-US" altLang="zh-CN" dirty="0">
              <a:cs typeface="Times New Roman" panose="02020603050405020304" pitchFamily="18" charset="0"/>
            </a:endParaRPr>
          </a:p>
          <a:p>
            <a:pPr lvl="1"/>
            <a:r>
              <a:rPr lang="zh-CN" altLang="en-US" dirty="0">
                <a:cs typeface="Times New Roman" panose="02020603050405020304" pitchFamily="18" charset="0"/>
              </a:rPr>
              <a:t>卷曲</a:t>
            </a:r>
            <a:r>
              <a:rPr lang="en-US" altLang="zh-CN" dirty="0">
                <a:cs typeface="Times New Roman" panose="02020603050405020304" pitchFamily="18" charset="0"/>
              </a:rPr>
              <a:t>-&gt;</a:t>
            </a:r>
            <a:r>
              <a:rPr lang="zh-CN" altLang="en-US" dirty="0">
                <a:cs typeface="Times New Roman" panose="02020603050405020304" pitchFamily="18" charset="0"/>
              </a:rPr>
              <a:t>富勒烯（</a:t>
            </a:r>
            <a:r>
              <a:rPr lang="en-US" altLang="zh-CN" dirty="0">
                <a:cs typeface="Times New Roman" panose="02020603050405020304" pitchFamily="18" charset="0"/>
              </a:rPr>
              <a:t>0</a:t>
            </a:r>
            <a:r>
              <a:rPr lang="zh-CN" altLang="en-US" dirty="0">
                <a:cs typeface="Times New Roman" panose="02020603050405020304" pitchFamily="18" charset="0"/>
              </a:rPr>
              <a:t>维）、碳纳米管（</a:t>
            </a:r>
            <a:r>
              <a:rPr lang="en-US" altLang="zh-CN" dirty="0">
                <a:cs typeface="Times New Roman" panose="02020603050405020304" pitchFamily="18" charset="0"/>
              </a:rPr>
              <a:t>1</a:t>
            </a:r>
            <a:r>
              <a:rPr lang="zh-CN" altLang="en-US" dirty="0">
                <a:cs typeface="Times New Roman" panose="02020603050405020304" pitchFamily="18" charset="0"/>
              </a:rPr>
              <a:t>维）</a:t>
            </a:r>
            <a:endParaRPr lang="en-US" altLang="zh-CN" dirty="0">
              <a:cs typeface="Times New Roman" panose="02020603050405020304" pitchFamily="18" charset="0"/>
            </a:endParaRPr>
          </a:p>
          <a:p>
            <a:pPr lvl="1"/>
            <a:r>
              <a:rPr lang="zh-CN" altLang="en-US" dirty="0">
                <a:cs typeface="Times New Roman" panose="02020603050405020304" pitchFamily="18" charset="0"/>
              </a:rPr>
              <a:t>堆叠</a:t>
            </a:r>
            <a:r>
              <a:rPr lang="en-US" altLang="zh-CN" dirty="0">
                <a:cs typeface="Times New Roman" panose="02020603050405020304" pitchFamily="18" charset="0"/>
              </a:rPr>
              <a:t>-&gt;</a:t>
            </a:r>
            <a:r>
              <a:rPr lang="zh-CN" altLang="en-US" dirty="0">
                <a:cs typeface="Times New Roman" panose="02020603050405020304" pitchFamily="18" charset="0"/>
              </a:rPr>
              <a:t>石墨（</a:t>
            </a:r>
            <a:r>
              <a:rPr lang="en-US" altLang="zh-CN" dirty="0">
                <a:cs typeface="Times New Roman" panose="02020603050405020304" pitchFamily="18" charset="0"/>
              </a:rPr>
              <a:t>3</a:t>
            </a:r>
            <a:r>
              <a:rPr lang="zh-CN" altLang="en-US" dirty="0">
                <a:cs typeface="Times New Roman" panose="02020603050405020304" pitchFamily="18" charset="0"/>
              </a:rPr>
              <a:t>维）</a:t>
            </a:r>
            <a:endParaRPr lang="en-US" altLang="zh-CN" dirty="0">
              <a:cs typeface="Times New Roman" panose="02020603050405020304" pitchFamily="18" charset="0"/>
            </a:endParaRPr>
          </a:p>
        </p:txBody>
      </p:sp>
      <p:pic>
        <p:nvPicPr>
          <p:cNvPr id="3074" name="Picture 2" descr="http://bbs.sciencenet.cn/upload/blog/images/2010/11/2010116225242601.jpg"/>
          <p:cNvPicPr>
            <a:picLocks noChangeAspect="1" noChangeArrowheads="1"/>
          </p:cNvPicPr>
          <p:nvPr/>
        </p:nvPicPr>
        <p:blipFill rotWithShape="1">
          <a:blip r:embed="rId2">
            <a:extLst>
              <a:ext uri="{28A0092B-C50C-407E-A947-70E740481C1C}">
                <a14:useLocalDpi xmlns:a14="http://schemas.microsoft.com/office/drawing/2010/main" val="0"/>
              </a:ext>
            </a:extLst>
          </a:blip>
          <a:srcRect t="12632" r="23220"/>
          <a:stretch>
            <a:fillRect/>
          </a:stretch>
        </p:blipFill>
        <p:spPr bwMode="auto">
          <a:xfrm>
            <a:off x="251520" y="3300059"/>
            <a:ext cx="3384376" cy="3008666"/>
          </a:xfrm>
          <a:prstGeom prst="rect">
            <a:avLst/>
          </a:prstGeom>
          <a:noFill/>
          <a:extLst>
            <a:ext uri="{909E8E84-426E-40DD-AFC4-6F175D3DCCD1}">
              <a14:hiddenFill xmlns:a14="http://schemas.microsoft.com/office/drawing/2010/main">
                <a:solidFill>
                  <a:srgbClr val="FFFFFF"/>
                </a:solidFill>
              </a14:hiddenFill>
            </a:ext>
          </a:extLst>
        </p:spPr>
      </p:pic>
      <p:sp>
        <p:nvSpPr>
          <p:cNvPr id="5" name="日期占位符 4"/>
          <p:cNvSpPr>
            <a:spLocks noGrp="1"/>
          </p:cNvSpPr>
          <p:nvPr>
            <p:ph type="dt" sz="half" idx="10"/>
          </p:nvPr>
        </p:nvSpPr>
        <p:spPr/>
        <p:txBody>
          <a:bodyPr/>
          <a:lstStyle/>
          <a:p>
            <a:r>
              <a:rPr lang="zh-CN" altLang="en-US"/>
              <a:t>固体物理基础（</a:t>
            </a:r>
            <a:r>
              <a:rPr lang="en-US" altLang="zh-CN"/>
              <a:t>2023</a:t>
            </a:r>
            <a:r>
              <a:rPr lang="zh-CN" altLang="en-US"/>
              <a:t>春）</a:t>
            </a:r>
            <a:endParaRPr lang="zh-CN" altLang="en-US"/>
          </a:p>
        </p:txBody>
      </p:sp>
      <p:sp>
        <p:nvSpPr>
          <p:cNvPr id="6" name="页脚占位符 5"/>
          <p:cNvSpPr>
            <a:spLocks noGrp="1"/>
          </p:cNvSpPr>
          <p:nvPr>
            <p:ph type="ftr" sz="quarter" idx="11"/>
          </p:nvPr>
        </p:nvSpPr>
        <p:spPr/>
        <p:txBody>
          <a:bodyPr/>
          <a:lstStyle/>
          <a:p>
            <a:r>
              <a:rPr lang="zh-CN" altLang="en-US"/>
              <a:t>清华大学电子工程系  汪莱</a:t>
            </a:r>
            <a:endParaRPr lang="zh-CN" altLang="en-US"/>
          </a:p>
        </p:txBody>
      </p:sp>
      <p:sp>
        <p:nvSpPr>
          <p:cNvPr id="7" name="灯片编号占位符 6"/>
          <p:cNvSpPr>
            <a:spLocks noGrp="1"/>
          </p:cNvSpPr>
          <p:nvPr>
            <p:ph type="sldNum" sz="quarter" idx="12"/>
          </p:nvPr>
        </p:nvSpPr>
        <p:spPr/>
        <p:txBody>
          <a:bodyPr/>
          <a:lstStyle/>
          <a:p>
            <a:fld id="{9D19C128-1670-4BC3-8954-1BFA4EBDDEA1}" type="slidenum">
              <a:rPr lang="zh-CN" altLang="en-US" b="1" smtClean="0">
                <a:latin typeface="微软雅黑" panose="020B0503020204020204" pitchFamily="34" charset="-122"/>
                <a:ea typeface="微软雅黑" panose="020B0503020204020204" pitchFamily="34" charset="-122"/>
              </a:rPr>
            </a:fld>
            <a:endParaRPr lang="zh-CN" altLang="en-US"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07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30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rrowheads="1"/>
          </p:cNvSpPr>
          <p:nvPr>
            <p:ph type="title"/>
          </p:nvPr>
        </p:nvSpPr>
        <p:spPr/>
        <p:txBody>
          <a:bodyPr>
            <a:normAutofit/>
          </a:bodyPr>
          <a:lstStyle/>
          <a:p>
            <a:r>
              <a:rPr lang="zh-CN" altLang="en-US" dirty="0">
                <a:solidFill>
                  <a:srgbClr val="7030A0"/>
                </a:solidFill>
              </a:rPr>
              <a:t>助教、答疑</a:t>
            </a:r>
            <a:endParaRPr lang="zh-CN" altLang="en-US" dirty="0">
              <a:solidFill>
                <a:srgbClr val="7030A0"/>
              </a:solidFill>
            </a:endParaRPr>
          </a:p>
        </p:txBody>
      </p:sp>
      <p:sp>
        <p:nvSpPr>
          <p:cNvPr id="13315" name="Rectangle 3"/>
          <p:cNvSpPr>
            <a:spLocks noGrp="1" noRot="1" noChangeArrowheads="1"/>
          </p:cNvSpPr>
          <p:nvPr>
            <p:ph idx="1"/>
          </p:nvPr>
        </p:nvSpPr>
        <p:spPr>
          <a:xfrm>
            <a:off x="157440" y="1673480"/>
            <a:ext cx="8229600" cy="4637112"/>
          </a:xfrm>
        </p:spPr>
        <p:txBody>
          <a:bodyPr>
            <a:normAutofit/>
          </a:bodyPr>
          <a:lstStyle/>
          <a:p>
            <a:r>
              <a:rPr lang="zh-CN" altLang="en-US" sz="2800" dirty="0">
                <a:cs typeface="Times New Roman" panose="02020603050405020304" pitchFamily="18" charset="0"/>
              </a:rPr>
              <a:t>助教：</a:t>
            </a:r>
            <a:r>
              <a:rPr lang="zh-TW" altLang="zh-CN" sz="2800" dirty="0">
                <a:cs typeface="Times New Roman" panose="02020603050405020304" pitchFamily="18" charset="0"/>
              </a:rPr>
              <a:t>廖汶锋</a:t>
            </a:r>
            <a:endParaRPr lang="en-US" altLang="zh-CN" sz="2800" dirty="0">
              <a:cs typeface="Times New Roman" panose="02020603050405020304" pitchFamily="18" charset="0"/>
            </a:endParaRPr>
          </a:p>
          <a:p>
            <a:pPr lvl="1"/>
            <a:r>
              <a:rPr lang="en-US" altLang="zh-CN" sz="2400" dirty="0">
                <a:cs typeface="Times New Roman" panose="02020603050405020304" pitchFamily="18" charset="0"/>
              </a:rPr>
              <a:t>13161376866</a:t>
            </a:r>
            <a:endParaRPr lang="en-US" altLang="zh-CN" sz="2400" dirty="0">
              <a:cs typeface="Times New Roman" panose="02020603050405020304" pitchFamily="18" charset="0"/>
            </a:endParaRPr>
          </a:p>
          <a:p>
            <a:pPr lvl="1"/>
            <a:r>
              <a:rPr lang="en-US" altLang="zh-CN" sz="2400" dirty="0">
                <a:cs typeface="Times New Roman" panose="02020603050405020304" pitchFamily="18" charset="0"/>
              </a:rPr>
              <a:t>lmf23@mails.tsinghua.edu.cn</a:t>
            </a:r>
            <a:endParaRPr lang="en-US" altLang="zh-CN" sz="2400" dirty="0">
              <a:cs typeface="Times New Roman" panose="02020603050405020304" pitchFamily="18" charset="0"/>
            </a:endParaRPr>
          </a:p>
          <a:p>
            <a:r>
              <a:rPr lang="zh-CN" altLang="en-US" sz="2800" dirty="0">
                <a:cs typeface="Times New Roman" panose="02020603050405020304" pitchFamily="18" charset="0"/>
              </a:rPr>
              <a:t>答疑：</a:t>
            </a:r>
            <a:endParaRPr lang="en-US" altLang="zh-CN" sz="2800" dirty="0">
              <a:cs typeface="Times New Roman" panose="02020603050405020304" pitchFamily="18" charset="0"/>
            </a:endParaRPr>
          </a:p>
          <a:p>
            <a:pPr lvl="1"/>
            <a:r>
              <a:rPr lang="zh-CN" altLang="en-US" sz="2400" dirty="0">
                <a:cs typeface="Times New Roman" panose="02020603050405020304" pitchFamily="18" charset="0"/>
              </a:rPr>
              <a:t>周二下午</a:t>
            </a:r>
            <a:r>
              <a:rPr lang="en-US" altLang="zh-CN" sz="2400" dirty="0">
                <a:cs typeface="Times New Roman" panose="02020603050405020304" pitchFamily="18" charset="0"/>
              </a:rPr>
              <a:t>14-16</a:t>
            </a:r>
            <a:r>
              <a:rPr lang="zh-CN" altLang="en-US" sz="2400" dirty="0">
                <a:cs typeface="Times New Roman" panose="02020603050405020304" pitchFamily="18" charset="0"/>
              </a:rPr>
              <a:t>点</a:t>
            </a:r>
            <a:endParaRPr lang="en-US" altLang="zh-CN" sz="2400" dirty="0">
              <a:cs typeface="Times New Roman" panose="02020603050405020304" pitchFamily="18" charset="0"/>
            </a:endParaRPr>
          </a:p>
          <a:p>
            <a:pPr lvl="1"/>
            <a:r>
              <a:rPr lang="zh-CN" altLang="en-US" sz="2400" dirty="0">
                <a:cs typeface="Times New Roman" panose="02020603050405020304" pitchFamily="18" charset="0"/>
              </a:rPr>
              <a:t>课间</a:t>
            </a:r>
            <a:endParaRPr lang="en-US" altLang="zh-CN" sz="2400" dirty="0">
              <a:cs typeface="Times New Roman" panose="02020603050405020304" pitchFamily="18" charset="0"/>
            </a:endParaRPr>
          </a:p>
          <a:p>
            <a:pPr lvl="1"/>
            <a:r>
              <a:rPr lang="zh-CN" altLang="en-US" sz="2400" dirty="0">
                <a:cs typeface="Times New Roman" panose="02020603050405020304" pitchFamily="18" charset="0"/>
              </a:rPr>
              <a:t>微信</a:t>
            </a:r>
            <a:endParaRPr lang="en-US" altLang="zh-CN" sz="2400" dirty="0">
              <a:cs typeface="Times New Roman" panose="02020603050405020304" pitchFamily="18" charset="0"/>
            </a:endParaRPr>
          </a:p>
          <a:p>
            <a:pPr lvl="1"/>
            <a:r>
              <a:rPr lang="zh-CN" altLang="en-US" sz="2400" dirty="0">
                <a:cs typeface="Times New Roman" panose="02020603050405020304" pitchFamily="18" charset="0"/>
              </a:rPr>
              <a:t>邮箱</a:t>
            </a:r>
            <a:endParaRPr lang="en-US" altLang="zh-CN" sz="2400" dirty="0">
              <a:cs typeface="Times New Roman" panose="02020603050405020304" pitchFamily="18" charset="0"/>
            </a:endParaRPr>
          </a:p>
        </p:txBody>
      </p:sp>
      <p:sp>
        <p:nvSpPr>
          <p:cNvPr id="13316" name="日期占位符 3"/>
          <p:cNvSpPr>
            <a:spLocks noGrp="1"/>
          </p:cNvSpPr>
          <p:nvPr>
            <p:ph type="dt" sz="quarter" idx="10"/>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lvl1pPr eaLnBrk="0" hangingPunct="0">
              <a:defRPr>
                <a:solidFill>
                  <a:schemeClr val="tx1"/>
                </a:solidFill>
                <a:latin typeface="Arial" panose="020B0604020202020204" pitchFamily="34" charset="0"/>
                <a:ea typeface="楷体_GB2312" pitchFamily="49" charset="-122"/>
              </a:defRPr>
            </a:lvl1pPr>
            <a:lvl2pPr marL="742950" indent="-285750" eaLnBrk="0" hangingPunct="0">
              <a:defRPr>
                <a:solidFill>
                  <a:schemeClr val="tx1"/>
                </a:solidFill>
                <a:latin typeface="Arial" panose="020B0604020202020204" pitchFamily="34" charset="0"/>
                <a:ea typeface="楷体_GB2312" pitchFamily="49" charset="-122"/>
              </a:defRPr>
            </a:lvl2pPr>
            <a:lvl3pPr marL="1143000" indent="-228600" eaLnBrk="0" hangingPunct="0">
              <a:defRPr>
                <a:solidFill>
                  <a:schemeClr val="tx1"/>
                </a:solidFill>
                <a:latin typeface="Arial" panose="020B0604020202020204" pitchFamily="34" charset="0"/>
                <a:ea typeface="楷体_GB2312" pitchFamily="49" charset="-122"/>
              </a:defRPr>
            </a:lvl3pPr>
            <a:lvl4pPr marL="1600200" indent="-228600" eaLnBrk="0" hangingPunct="0">
              <a:defRPr>
                <a:solidFill>
                  <a:schemeClr val="tx1"/>
                </a:solidFill>
                <a:latin typeface="Arial" panose="020B0604020202020204" pitchFamily="34" charset="0"/>
                <a:ea typeface="楷体_GB2312" pitchFamily="49" charset="-122"/>
              </a:defRPr>
            </a:lvl4pPr>
            <a:lvl5pPr marL="2057400" indent="-228600" eaLnBrk="0" hangingPunct="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r>
              <a:rPr lang="zh-CN" altLang="en-US">
                <a:latin typeface="微软雅黑" panose="020B0503020204020204" pitchFamily="34" charset="-122"/>
                <a:ea typeface="微软雅黑" panose="020B0503020204020204" pitchFamily="34" charset="-122"/>
              </a:rPr>
              <a:t>固体物理基础（</a:t>
            </a:r>
            <a:r>
              <a:rPr lang="en-US" altLang="zh-CN">
                <a:latin typeface="微软雅黑" panose="020B0503020204020204" pitchFamily="34" charset="-122"/>
                <a:ea typeface="微软雅黑" panose="020B0503020204020204" pitchFamily="34" charset="-122"/>
              </a:rPr>
              <a:t>2023</a:t>
            </a:r>
            <a:r>
              <a:rPr lang="zh-CN" altLang="en-US">
                <a:latin typeface="微软雅黑" panose="020B0503020204020204" pitchFamily="34" charset="-122"/>
                <a:ea typeface="微软雅黑" panose="020B0503020204020204" pitchFamily="34" charset="-122"/>
              </a:rPr>
              <a:t>春）</a:t>
            </a:r>
            <a:endParaRPr lang="en-US" altLang="zh-CN" dirty="0">
              <a:latin typeface="微软雅黑" panose="020B0503020204020204" pitchFamily="34" charset="-122"/>
              <a:ea typeface="微软雅黑" panose="020B0503020204020204" pitchFamily="34" charset="-122"/>
            </a:endParaRPr>
          </a:p>
        </p:txBody>
      </p:sp>
      <p:sp>
        <p:nvSpPr>
          <p:cNvPr id="13317" name="页脚占位符 4"/>
          <p:cNvSpPr>
            <a:spLocks noGrp="1"/>
          </p:cNvSpPr>
          <p:nvPr>
            <p:ph type="ftr" sz="quarter" idx="11"/>
          </p:nvPr>
        </p:nvSpPr>
        <p:spPr bwMode="auto">
          <a:xfrm>
            <a:off x="3124200" y="635635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lvl1pPr eaLnBrk="0" hangingPunct="0">
              <a:defRPr>
                <a:solidFill>
                  <a:schemeClr val="tx1"/>
                </a:solidFill>
                <a:latin typeface="Arial" panose="020B0604020202020204" pitchFamily="34" charset="0"/>
                <a:ea typeface="楷体_GB2312" pitchFamily="49" charset="-122"/>
              </a:defRPr>
            </a:lvl1pPr>
            <a:lvl2pPr marL="742950" indent="-285750" eaLnBrk="0" hangingPunct="0">
              <a:defRPr>
                <a:solidFill>
                  <a:schemeClr val="tx1"/>
                </a:solidFill>
                <a:latin typeface="Arial" panose="020B0604020202020204" pitchFamily="34" charset="0"/>
                <a:ea typeface="楷体_GB2312" pitchFamily="49" charset="-122"/>
              </a:defRPr>
            </a:lvl2pPr>
            <a:lvl3pPr marL="1143000" indent="-228600" eaLnBrk="0" hangingPunct="0">
              <a:defRPr>
                <a:solidFill>
                  <a:schemeClr val="tx1"/>
                </a:solidFill>
                <a:latin typeface="Arial" panose="020B0604020202020204" pitchFamily="34" charset="0"/>
                <a:ea typeface="楷体_GB2312" pitchFamily="49" charset="-122"/>
              </a:defRPr>
            </a:lvl3pPr>
            <a:lvl4pPr marL="1600200" indent="-228600" eaLnBrk="0" hangingPunct="0">
              <a:defRPr>
                <a:solidFill>
                  <a:schemeClr val="tx1"/>
                </a:solidFill>
                <a:latin typeface="Arial" panose="020B0604020202020204" pitchFamily="34" charset="0"/>
                <a:ea typeface="楷体_GB2312" pitchFamily="49" charset="-122"/>
              </a:defRPr>
            </a:lvl4pPr>
            <a:lvl5pPr marL="2057400" indent="-228600" eaLnBrk="0" hangingPunct="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r>
              <a:rPr lang="zh-CN" altLang="en-US">
                <a:latin typeface="微软雅黑" panose="020B0503020204020204" pitchFamily="34" charset="-122"/>
                <a:ea typeface="微软雅黑" panose="020B0503020204020204" pitchFamily="34" charset="-122"/>
              </a:rPr>
              <a:t>清华大学电子工程系  汪莱</a:t>
            </a:r>
            <a:endParaRPr lang="en-US" altLang="zh-CN">
              <a:latin typeface="微软雅黑" panose="020B0503020204020204" pitchFamily="34" charset="-122"/>
              <a:ea typeface="微软雅黑" panose="020B0503020204020204" pitchFamily="34" charset="-122"/>
            </a:endParaRPr>
          </a:p>
        </p:txBody>
      </p:sp>
      <p:sp>
        <p:nvSpPr>
          <p:cNvPr id="13318" name="灯片编号占位符 5"/>
          <p:cNvSpPr>
            <a:spLocks noGrp="1"/>
          </p:cNvSpPr>
          <p:nvPr>
            <p:ph type="sldNum" sz="quarter" idx="12"/>
          </p:nvPr>
        </p:nvSpPr>
        <p:spPr bwMode="auto">
          <a:xfrm>
            <a:off x="6553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lvl1pPr eaLnBrk="0" hangingPunct="0">
              <a:defRPr>
                <a:solidFill>
                  <a:schemeClr val="tx1"/>
                </a:solidFill>
                <a:latin typeface="Arial" panose="020B0604020202020204" pitchFamily="34" charset="0"/>
                <a:ea typeface="楷体_GB2312" pitchFamily="49" charset="-122"/>
              </a:defRPr>
            </a:lvl1pPr>
            <a:lvl2pPr marL="742950" indent="-285750" eaLnBrk="0" hangingPunct="0">
              <a:defRPr>
                <a:solidFill>
                  <a:schemeClr val="tx1"/>
                </a:solidFill>
                <a:latin typeface="Arial" panose="020B0604020202020204" pitchFamily="34" charset="0"/>
                <a:ea typeface="楷体_GB2312" pitchFamily="49" charset="-122"/>
              </a:defRPr>
            </a:lvl2pPr>
            <a:lvl3pPr marL="1143000" indent="-228600" eaLnBrk="0" hangingPunct="0">
              <a:defRPr>
                <a:solidFill>
                  <a:schemeClr val="tx1"/>
                </a:solidFill>
                <a:latin typeface="Arial" panose="020B0604020202020204" pitchFamily="34" charset="0"/>
                <a:ea typeface="楷体_GB2312" pitchFamily="49" charset="-122"/>
              </a:defRPr>
            </a:lvl3pPr>
            <a:lvl4pPr marL="1600200" indent="-228600" eaLnBrk="0" hangingPunct="0">
              <a:defRPr>
                <a:solidFill>
                  <a:schemeClr val="tx1"/>
                </a:solidFill>
                <a:latin typeface="Arial" panose="020B0604020202020204" pitchFamily="34" charset="0"/>
                <a:ea typeface="楷体_GB2312" pitchFamily="49" charset="-122"/>
              </a:defRPr>
            </a:lvl4pPr>
            <a:lvl5pPr marL="2057400" indent="-228600" eaLnBrk="0" hangingPunct="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fld id="{D2657D9E-FFA9-4268-BFC3-B031513F5156}" type="slidenum">
              <a:rPr lang="en-US" altLang="zh-CN" b="1" smtClean="0">
                <a:latin typeface="微软雅黑" panose="020B0503020204020204" pitchFamily="34" charset="-122"/>
                <a:ea typeface="微软雅黑" panose="020B0503020204020204" pitchFamily="34" charset="-122"/>
              </a:rPr>
            </a:fld>
            <a:endParaRPr lang="en-US" altLang="zh-CN" b="1">
              <a:latin typeface="微软雅黑" panose="020B0503020204020204" pitchFamily="34" charset="-122"/>
              <a:ea typeface="微软雅黑" panose="020B0503020204020204" pitchFamily="34" charset="-122"/>
            </a:endParaRPr>
          </a:p>
        </p:txBody>
      </p:sp>
      <p:sp>
        <p:nvSpPr>
          <p:cNvPr id="3" name="矩形 2"/>
          <p:cNvSpPr/>
          <p:nvPr/>
        </p:nvSpPr>
        <p:spPr>
          <a:xfrm>
            <a:off x="5652177" y="1917161"/>
            <a:ext cx="3262432" cy="461665"/>
          </a:xfrm>
          <a:prstGeom prst="rect">
            <a:avLst/>
          </a:prstGeom>
        </p:spPr>
        <p:txBody>
          <a:bodyPr wrap="none">
            <a:spAutoFit/>
          </a:bodyPr>
          <a:lstStyle/>
          <a:p>
            <a:pPr algn="ctr"/>
            <a:r>
              <a:rPr lang="zh-CN" altLang="en-US" sz="24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微信群（昵称请实名）</a:t>
            </a:r>
            <a:endParaRPr lang="zh-CN" altLang="en-US" sz="24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Picture 1"/>
          <p:cNvPicPr>
            <a:picLocks noChangeAspect="1"/>
          </p:cNvPicPr>
          <p:nvPr/>
        </p:nvPicPr>
        <p:blipFill>
          <a:blip r:embed="rId1"/>
          <a:stretch>
            <a:fillRect/>
          </a:stretch>
        </p:blipFill>
        <p:spPr>
          <a:xfrm>
            <a:off x="5726430" y="2493010"/>
            <a:ext cx="2960370" cy="2931160"/>
          </a:xfrm>
          <a:prstGeom prst="rect">
            <a:avLst/>
          </a:prstGeom>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7030A0"/>
                </a:solidFill>
              </a:rPr>
              <a:t>汗水</a:t>
            </a:r>
            <a:r>
              <a:rPr lang="en-US" altLang="zh-CN" dirty="0">
                <a:solidFill>
                  <a:srgbClr val="7030A0"/>
                </a:solidFill>
              </a:rPr>
              <a:t>+</a:t>
            </a:r>
            <a:r>
              <a:rPr lang="zh-CN" altLang="en-US" dirty="0">
                <a:solidFill>
                  <a:srgbClr val="7030A0"/>
                </a:solidFill>
              </a:rPr>
              <a:t>幸运</a:t>
            </a:r>
            <a:r>
              <a:rPr lang="en-US" altLang="zh-CN" dirty="0">
                <a:solidFill>
                  <a:srgbClr val="7030A0"/>
                </a:solidFill>
              </a:rPr>
              <a:t>=</a:t>
            </a:r>
            <a:r>
              <a:rPr lang="zh-CN" altLang="en-US" dirty="0">
                <a:solidFill>
                  <a:srgbClr val="7030A0"/>
                </a:solidFill>
              </a:rPr>
              <a:t>石墨烯</a:t>
            </a:r>
            <a:endParaRPr lang="en-US" dirty="0">
              <a:solidFill>
                <a:srgbClr val="7030A0"/>
              </a:solidFill>
            </a:endParaRPr>
          </a:p>
        </p:txBody>
      </p:sp>
      <p:sp>
        <p:nvSpPr>
          <p:cNvPr id="3" name="内容占位符 2"/>
          <p:cNvSpPr>
            <a:spLocks noGrp="1"/>
          </p:cNvSpPr>
          <p:nvPr>
            <p:ph idx="1"/>
          </p:nvPr>
        </p:nvSpPr>
        <p:spPr/>
        <p:txBody>
          <a:bodyPr/>
          <a:lstStyle/>
          <a:p>
            <a:r>
              <a:rPr lang="zh-CN" altLang="en-US" dirty="0">
                <a:cs typeface="Times New Roman" panose="02020603050405020304" pitchFamily="18" charset="0"/>
              </a:rPr>
              <a:t>机械剥离法</a:t>
            </a:r>
            <a:endParaRPr lang="en-US" altLang="zh-CN" dirty="0">
              <a:cs typeface="Times New Roman" panose="02020603050405020304" pitchFamily="18" charset="0"/>
            </a:endParaRPr>
          </a:p>
          <a:p>
            <a:pPr lvl="1"/>
            <a:r>
              <a:rPr lang="zh-CN" altLang="en-US" dirty="0">
                <a:cs typeface="Times New Roman" panose="02020603050405020304" pitchFamily="18" charset="0"/>
              </a:rPr>
              <a:t>“粘胶带法”</a:t>
            </a:r>
            <a:endParaRPr lang="en-US" altLang="zh-CN" dirty="0">
              <a:cs typeface="Times New Roman" panose="02020603050405020304" pitchFamily="18" charset="0"/>
            </a:endParaRPr>
          </a:p>
          <a:p>
            <a:pPr lvl="1"/>
            <a:endParaRPr lang="en-US" dirty="0">
              <a:cs typeface="Times New Roman" panose="02020603050405020304" pitchFamily="18" charset="0"/>
            </a:endParaRPr>
          </a:p>
          <a:p>
            <a:r>
              <a:rPr lang="zh-CN" altLang="en-US" dirty="0">
                <a:cs typeface="Times New Roman" panose="02020603050405020304" pitchFamily="18" charset="0"/>
              </a:rPr>
              <a:t>巧合还是必然？</a:t>
            </a:r>
            <a:endParaRPr lang="en-US" altLang="zh-CN" dirty="0">
              <a:cs typeface="Times New Roman" panose="02020603050405020304" pitchFamily="18" charset="0"/>
            </a:endParaRPr>
          </a:p>
          <a:p>
            <a:pPr lvl="1"/>
            <a:r>
              <a:rPr lang="zh-CN" altLang="en-US" dirty="0">
                <a:cs typeface="Times New Roman" panose="02020603050405020304" pitchFamily="18" charset="0"/>
              </a:rPr>
              <a:t>通常情况下，用光学显微镜看不见单层原子层</a:t>
            </a:r>
            <a:endParaRPr lang="en-US" altLang="zh-CN" dirty="0">
              <a:cs typeface="Times New Roman" panose="02020603050405020304" pitchFamily="18" charset="0"/>
            </a:endParaRPr>
          </a:p>
          <a:p>
            <a:pPr lvl="1"/>
            <a:r>
              <a:rPr lang="zh-CN" altLang="en-US" dirty="0">
                <a:cs typeface="Times New Roman" panose="02020603050405020304" pitchFamily="18" charset="0"/>
              </a:rPr>
              <a:t>使用电子显微镜寻找石墨烯不异于“大海捞针”</a:t>
            </a:r>
            <a:endParaRPr lang="en-US" altLang="zh-CN" dirty="0">
              <a:cs typeface="Times New Roman" panose="02020603050405020304" pitchFamily="18" charset="0"/>
            </a:endParaRPr>
          </a:p>
          <a:p>
            <a:pPr lvl="1"/>
            <a:r>
              <a:rPr lang="zh-CN" altLang="en-US" dirty="0">
                <a:cs typeface="Times New Roman" panose="02020603050405020304" pitchFamily="18" charset="0"/>
              </a:rPr>
              <a:t>把石墨烯放在</a:t>
            </a:r>
            <a:r>
              <a:rPr lang="en-US" altLang="zh-CN" dirty="0">
                <a:cs typeface="Times New Roman" panose="02020603050405020304" pitchFamily="18" charset="0"/>
              </a:rPr>
              <a:t>300 nm</a:t>
            </a:r>
            <a:r>
              <a:rPr lang="zh-CN" altLang="en-US" dirty="0">
                <a:cs typeface="Times New Roman" panose="02020603050405020304" pitchFamily="18" charset="0"/>
              </a:rPr>
              <a:t>的</a:t>
            </a:r>
            <a:r>
              <a:rPr lang="en-US" altLang="zh-CN" dirty="0">
                <a:cs typeface="Times New Roman" panose="02020603050405020304" pitchFamily="18" charset="0"/>
              </a:rPr>
              <a:t>SiO</a:t>
            </a:r>
            <a:r>
              <a:rPr lang="en-US" altLang="zh-CN" baseline="-25000" dirty="0">
                <a:cs typeface="Times New Roman" panose="02020603050405020304" pitchFamily="18" charset="0"/>
              </a:rPr>
              <a:t>2</a:t>
            </a:r>
            <a:r>
              <a:rPr lang="zh-CN" altLang="en-US" dirty="0">
                <a:cs typeface="Times New Roman" panose="02020603050405020304" pitchFamily="18" charset="0"/>
              </a:rPr>
              <a:t>上，光学可见！</a:t>
            </a:r>
            <a:endParaRPr lang="en-US" altLang="zh-CN" dirty="0">
              <a:cs typeface="Times New Roman" panose="02020603050405020304" pitchFamily="18" charset="0"/>
            </a:endParaRPr>
          </a:p>
          <a:p>
            <a:pPr lvl="1"/>
            <a:r>
              <a:rPr lang="zh-CN" altLang="en-US" dirty="0">
                <a:cs typeface="Times New Roman" panose="02020603050405020304" pitchFamily="18" charset="0"/>
              </a:rPr>
              <a:t>最多</a:t>
            </a:r>
            <a:r>
              <a:rPr lang="en-US" dirty="0">
                <a:cs typeface="Times New Roman" panose="02020603050405020304" pitchFamily="18" charset="0"/>
              </a:rPr>
              <a:t>5</a:t>
            </a:r>
            <a:r>
              <a:rPr lang="en-US" altLang="zh-CN" dirty="0">
                <a:cs typeface="Times New Roman" panose="02020603050405020304" pitchFamily="18" charset="0"/>
              </a:rPr>
              <a:t>%</a:t>
            </a:r>
            <a:r>
              <a:rPr lang="zh-CN" altLang="en-US" dirty="0">
                <a:cs typeface="Times New Roman" panose="02020603050405020304" pitchFamily="18" charset="0"/>
              </a:rPr>
              <a:t>的厚度起伏（例如</a:t>
            </a:r>
            <a:r>
              <a:rPr lang="en-US" altLang="zh-CN" dirty="0">
                <a:cs typeface="Times New Roman" panose="02020603050405020304" pitchFamily="18" charset="0"/>
              </a:rPr>
              <a:t>315 nm</a:t>
            </a:r>
            <a:r>
              <a:rPr lang="zh-CN" altLang="en-US" dirty="0">
                <a:cs typeface="Times New Roman" panose="02020603050405020304" pitchFamily="18" charset="0"/>
              </a:rPr>
              <a:t>），不可见！</a:t>
            </a:r>
            <a:endParaRPr lang="en-US" dirty="0">
              <a:cs typeface="Times New Roman" panose="02020603050405020304" pitchFamily="18" charset="0"/>
            </a:endParaRPr>
          </a:p>
        </p:txBody>
      </p:sp>
      <p:sp>
        <p:nvSpPr>
          <p:cNvPr id="4" name="日期占位符 3"/>
          <p:cNvSpPr>
            <a:spLocks noGrp="1"/>
          </p:cNvSpPr>
          <p:nvPr>
            <p:ph type="dt" sz="half" idx="10"/>
          </p:nvPr>
        </p:nvSpPr>
        <p:spPr/>
        <p:txBody>
          <a:bodyPr/>
          <a:lstStyle/>
          <a:p>
            <a:r>
              <a:rPr lang="zh-CN" altLang="en-US"/>
              <a:t>固体物理基础（</a:t>
            </a:r>
            <a:r>
              <a:rPr lang="en-US" altLang="zh-CN"/>
              <a:t>2023</a:t>
            </a:r>
            <a:r>
              <a:rPr lang="zh-CN" altLang="en-US"/>
              <a:t>春）</a:t>
            </a:r>
            <a:endParaRPr lang="zh-CN" altLang="en-US"/>
          </a:p>
        </p:txBody>
      </p:sp>
      <p:sp>
        <p:nvSpPr>
          <p:cNvPr id="5" name="页脚占位符 4"/>
          <p:cNvSpPr>
            <a:spLocks noGrp="1"/>
          </p:cNvSpPr>
          <p:nvPr>
            <p:ph type="ftr" sz="quarter" idx="11"/>
          </p:nvPr>
        </p:nvSpPr>
        <p:spPr/>
        <p:txBody>
          <a:bodyPr/>
          <a:lstStyle/>
          <a:p>
            <a:r>
              <a:rPr lang="zh-CN" altLang="en-US"/>
              <a:t>清华大学电子工程系  汪莱</a:t>
            </a:r>
            <a:endParaRPr lang="zh-CN" altLang="en-US"/>
          </a:p>
        </p:txBody>
      </p:sp>
      <p:sp>
        <p:nvSpPr>
          <p:cNvPr id="6" name="灯片编号占位符 5"/>
          <p:cNvSpPr>
            <a:spLocks noGrp="1"/>
          </p:cNvSpPr>
          <p:nvPr>
            <p:ph type="sldNum" sz="quarter" idx="12"/>
          </p:nvPr>
        </p:nvSpPr>
        <p:spPr/>
        <p:txBody>
          <a:bodyPr/>
          <a:lstStyle/>
          <a:p>
            <a:fld id="{9D19C128-1670-4BC3-8954-1BFA4EBDDEA1}" type="slidenum">
              <a:rPr lang="zh-CN" altLang="en-US" b="1" smtClean="0">
                <a:latin typeface="微软雅黑" panose="020B0503020204020204" pitchFamily="34" charset="-122"/>
                <a:ea typeface="微软雅黑" panose="020B0503020204020204" pitchFamily="34" charset="-122"/>
              </a:rPr>
            </a:fld>
            <a:endParaRPr lang="zh-CN" altLang="en-US"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7030A0"/>
                </a:solidFill>
              </a:rPr>
              <a:t>出色的物理性质</a:t>
            </a:r>
            <a:endParaRPr lang="en-US" dirty="0">
              <a:solidFill>
                <a:srgbClr val="7030A0"/>
              </a:solidFill>
            </a:endParaRPr>
          </a:p>
        </p:txBody>
      </p:sp>
      <p:sp>
        <p:nvSpPr>
          <p:cNvPr id="3" name="内容占位符 2"/>
          <p:cNvSpPr>
            <a:spLocks noGrp="1"/>
          </p:cNvSpPr>
          <p:nvPr>
            <p:ph idx="1"/>
          </p:nvPr>
        </p:nvSpPr>
        <p:spPr/>
        <p:txBody>
          <a:bodyPr>
            <a:normAutofit lnSpcReduction="10000"/>
          </a:bodyPr>
          <a:lstStyle/>
          <a:p>
            <a:r>
              <a:rPr lang="zh-CN" altLang="en-US" dirty="0">
                <a:cs typeface="Times New Roman" panose="02020603050405020304" pitchFamily="18" charset="0"/>
              </a:rPr>
              <a:t>超强导电性 </a:t>
            </a:r>
            <a:endParaRPr lang="en-US" altLang="zh-CN" dirty="0">
              <a:cs typeface="Times New Roman" panose="02020603050405020304" pitchFamily="18" charset="0"/>
            </a:endParaRPr>
          </a:p>
          <a:p>
            <a:pPr lvl="1"/>
            <a:r>
              <a:rPr lang="zh-CN" altLang="en-US" dirty="0">
                <a:cs typeface="Times New Roman" panose="02020603050405020304" pitchFamily="18" charset="0"/>
              </a:rPr>
              <a:t>石墨烯的电子迁移率是硅的</a:t>
            </a:r>
            <a:r>
              <a:rPr lang="en-US" altLang="zh-CN" dirty="0">
                <a:cs typeface="Times New Roman" panose="02020603050405020304" pitchFamily="18" charset="0"/>
              </a:rPr>
              <a:t>10</a:t>
            </a:r>
            <a:r>
              <a:rPr lang="zh-CN" altLang="en-US" dirty="0">
                <a:cs typeface="Times New Roman" panose="02020603050405020304" pitchFamily="18" charset="0"/>
              </a:rPr>
              <a:t>倍</a:t>
            </a:r>
            <a:endParaRPr lang="en-US" altLang="zh-CN" dirty="0">
              <a:cs typeface="Times New Roman" panose="02020603050405020304" pitchFamily="18" charset="0"/>
            </a:endParaRPr>
          </a:p>
          <a:p>
            <a:pPr lvl="1"/>
            <a:r>
              <a:rPr lang="en-US" altLang="zh-CN" dirty="0">
                <a:cs typeface="Times New Roman" panose="02020603050405020304" pitchFamily="18" charset="0"/>
              </a:rPr>
              <a:t>IBM</a:t>
            </a:r>
            <a:r>
              <a:rPr lang="zh-CN" altLang="en-US" dirty="0">
                <a:cs typeface="Times New Roman" panose="02020603050405020304" pitchFamily="18" charset="0"/>
              </a:rPr>
              <a:t>已经研制出</a:t>
            </a:r>
            <a:r>
              <a:rPr lang="en-US" altLang="zh-CN" dirty="0">
                <a:cs typeface="Times New Roman" panose="02020603050405020304" pitchFamily="18" charset="0"/>
              </a:rPr>
              <a:t>100GHz</a:t>
            </a:r>
            <a:r>
              <a:rPr lang="zh-CN" altLang="en-US" dirty="0">
                <a:cs typeface="Times New Roman" panose="02020603050405020304" pitchFamily="18" charset="0"/>
              </a:rPr>
              <a:t>的石墨烯场效应晶体管</a:t>
            </a:r>
            <a:endParaRPr lang="en-US" altLang="zh-CN" dirty="0">
              <a:cs typeface="Times New Roman" panose="02020603050405020304" pitchFamily="18" charset="0"/>
            </a:endParaRPr>
          </a:p>
          <a:p>
            <a:r>
              <a:rPr lang="zh-CN" altLang="en-US" dirty="0">
                <a:cs typeface="Times New Roman" panose="02020603050405020304" pitchFamily="18" charset="0"/>
              </a:rPr>
              <a:t>超强硬度</a:t>
            </a:r>
            <a:endParaRPr lang="en-US" altLang="zh-CN" dirty="0">
              <a:cs typeface="Times New Roman" panose="02020603050405020304" pitchFamily="18" charset="0"/>
            </a:endParaRPr>
          </a:p>
          <a:p>
            <a:pPr lvl="1"/>
            <a:r>
              <a:rPr lang="zh-CN" altLang="en-US" dirty="0">
                <a:cs typeface="Times New Roman" panose="02020603050405020304" pitchFamily="18" charset="0"/>
              </a:rPr>
              <a:t>比钻石还要硬，强度比世界上最好的钢铁还要强</a:t>
            </a:r>
            <a:r>
              <a:rPr lang="en-US" altLang="zh-CN" dirty="0">
                <a:cs typeface="Times New Roman" panose="02020603050405020304" pitchFamily="18" charset="0"/>
              </a:rPr>
              <a:t>100</a:t>
            </a:r>
            <a:r>
              <a:rPr lang="zh-CN" altLang="en-US" dirty="0">
                <a:cs typeface="Times New Roman" panose="02020603050405020304" pitchFamily="18" charset="0"/>
              </a:rPr>
              <a:t>倍，是目前最薄最硬的材料。</a:t>
            </a:r>
            <a:endParaRPr lang="en-US" altLang="zh-CN" dirty="0">
              <a:cs typeface="Times New Roman" panose="02020603050405020304" pitchFamily="18" charset="0"/>
            </a:endParaRPr>
          </a:p>
          <a:p>
            <a:r>
              <a:rPr lang="zh-CN" altLang="en-US" dirty="0">
                <a:cs typeface="Times New Roman" panose="02020603050405020304" pitchFamily="18" charset="0"/>
              </a:rPr>
              <a:t>良好导热性</a:t>
            </a:r>
            <a:endParaRPr lang="en-US" altLang="zh-CN" dirty="0">
              <a:cs typeface="Times New Roman" panose="02020603050405020304" pitchFamily="18" charset="0"/>
            </a:endParaRPr>
          </a:p>
          <a:p>
            <a:r>
              <a:rPr lang="zh-CN" altLang="en-US" dirty="0">
                <a:cs typeface="Times New Roman" panose="02020603050405020304" pitchFamily="18" charset="0"/>
              </a:rPr>
              <a:t>较好的透明特性</a:t>
            </a:r>
            <a:r>
              <a:rPr lang="zh-CN" altLang="en-US" dirty="0">
                <a:solidFill>
                  <a:schemeClr val="tx1"/>
                </a:solidFill>
                <a:cs typeface="Times New Roman" panose="02020603050405020304" pitchFamily="18" charset="0"/>
              </a:rPr>
              <a:t>（可见光透过率</a:t>
            </a:r>
            <a:r>
              <a:rPr lang="en-US" altLang="zh-CN" dirty="0">
                <a:solidFill>
                  <a:schemeClr val="tx1"/>
                </a:solidFill>
                <a:cs typeface="Times New Roman" panose="02020603050405020304" pitchFamily="18" charset="0"/>
              </a:rPr>
              <a:t>&gt;97%</a:t>
            </a:r>
            <a:r>
              <a:rPr lang="zh-CN" altLang="en-US" dirty="0">
                <a:solidFill>
                  <a:schemeClr val="tx1"/>
                </a:solidFill>
                <a:cs typeface="Times New Roman" panose="02020603050405020304" pitchFamily="18" charset="0"/>
              </a:rPr>
              <a:t>）</a:t>
            </a:r>
            <a:endParaRPr lang="en-US" dirty="0">
              <a:solidFill>
                <a:schemeClr val="tx1"/>
              </a:solidFill>
              <a:cs typeface="Times New Roman" panose="02020603050405020304" pitchFamily="18" charset="0"/>
            </a:endParaRPr>
          </a:p>
        </p:txBody>
      </p:sp>
      <p:sp>
        <p:nvSpPr>
          <p:cNvPr id="4" name="日期占位符 3"/>
          <p:cNvSpPr>
            <a:spLocks noGrp="1"/>
          </p:cNvSpPr>
          <p:nvPr>
            <p:ph type="dt" sz="half" idx="10"/>
          </p:nvPr>
        </p:nvSpPr>
        <p:spPr/>
        <p:txBody>
          <a:bodyPr/>
          <a:lstStyle/>
          <a:p>
            <a:r>
              <a:rPr lang="zh-CN" altLang="en-US"/>
              <a:t>固体物理基础（</a:t>
            </a:r>
            <a:r>
              <a:rPr lang="en-US" altLang="zh-CN"/>
              <a:t>2023</a:t>
            </a:r>
            <a:r>
              <a:rPr lang="zh-CN" altLang="en-US"/>
              <a:t>春）</a:t>
            </a:r>
            <a:endParaRPr lang="zh-CN" altLang="en-US"/>
          </a:p>
        </p:txBody>
      </p:sp>
      <p:sp>
        <p:nvSpPr>
          <p:cNvPr id="5" name="页脚占位符 4"/>
          <p:cNvSpPr>
            <a:spLocks noGrp="1"/>
          </p:cNvSpPr>
          <p:nvPr>
            <p:ph type="ftr" sz="quarter" idx="11"/>
          </p:nvPr>
        </p:nvSpPr>
        <p:spPr/>
        <p:txBody>
          <a:bodyPr/>
          <a:lstStyle/>
          <a:p>
            <a:r>
              <a:rPr lang="zh-CN" altLang="en-US"/>
              <a:t>清华大学电子工程系  汪莱</a:t>
            </a:r>
            <a:endParaRPr lang="zh-CN" altLang="en-US"/>
          </a:p>
        </p:txBody>
      </p:sp>
      <p:sp>
        <p:nvSpPr>
          <p:cNvPr id="6" name="灯片编号占位符 5"/>
          <p:cNvSpPr>
            <a:spLocks noGrp="1"/>
          </p:cNvSpPr>
          <p:nvPr>
            <p:ph type="sldNum" sz="quarter" idx="12"/>
          </p:nvPr>
        </p:nvSpPr>
        <p:spPr/>
        <p:txBody>
          <a:bodyPr/>
          <a:lstStyle/>
          <a:p>
            <a:fld id="{9D19C128-1670-4BC3-8954-1BFA4EBDDEA1}" type="slidenum">
              <a:rPr lang="zh-CN" altLang="en-US" b="1" smtClean="0">
                <a:latin typeface="微软雅黑" panose="020B0503020204020204" pitchFamily="34" charset="-122"/>
                <a:ea typeface="微软雅黑" panose="020B0503020204020204" pitchFamily="34" charset="-122"/>
              </a:rPr>
            </a:fld>
            <a:endParaRPr lang="zh-CN" altLang="en-US"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7030A0"/>
                </a:solidFill>
              </a:rPr>
              <a:t>令人着迷的物理现象</a:t>
            </a:r>
            <a:endParaRPr lang="en-US" dirty="0">
              <a:solidFill>
                <a:srgbClr val="7030A0"/>
              </a:solidFill>
            </a:endParaRPr>
          </a:p>
        </p:txBody>
      </p:sp>
      <p:sp>
        <p:nvSpPr>
          <p:cNvPr id="3" name="内容占位符 2"/>
          <p:cNvSpPr>
            <a:spLocks noGrp="1"/>
          </p:cNvSpPr>
          <p:nvPr>
            <p:ph idx="1"/>
          </p:nvPr>
        </p:nvSpPr>
        <p:spPr/>
        <p:txBody>
          <a:bodyPr/>
          <a:lstStyle/>
          <a:p>
            <a:r>
              <a:rPr lang="zh-CN" altLang="en-US" dirty="0">
                <a:cs typeface="Times New Roman" panose="02020603050405020304" pitchFamily="18" charset="0"/>
              </a:rPr>
              <a:t>导体还是半导体？</a:t>
            </a:r>
            <a:endParaRPr lang="en-US" altLang="zh-CN" dirty="0">
              <a:cs typeface="Times New Roman" panose="02020603050405020304" pitchFamily="18" charset="0"/>
            </a:endParaRPr>
          </a:p>
          <a:p>
            <a:pPr lvl="1"/>
            <a:r>
              <a:rPr lang="zh-CN" altLang="en-US" dirty="0">
                <a:cs typeface="Times New Roman" panose="02020603050405020304" pitchFamily="18" charset="0"/>
              </a:rPr>
              <a:t>零带隙半导体</a:t>
            </a:r>
            <a:endParaRPr lang="en-US" altLang="zh-CN" dirty="0">
              <a:cs typeface="Times New Roman" panose="02020603050405020304" pitchFamily="18" charset="0"/>
            </a:endParaRPr>
          </a:p>
          <a:p>
            <a:pPr marL="514350" indent="-457200"/>
            <a:r>
              <a:rPr lang="zh-CN" altLang="en-US" dirty="0">
                <a:cs typeface="Times New Roman" panose="02020603050405020304" pitchFamily="18" charset="0"/>
              </a:rPr>
              <a:t>接近光速</a:t>
            </a:r>
            <a:endParaRPr lang="en-US" altLang="zh-CN" dirty="0">
              <a:cs typeface="Times New Roman" panose="02020603050405020304" pitchFamily="18" charset="0"/>
            </a:endParaRPr>
          </a:p>
          <a:p>
            <a:pPr marL="914400" lvl="1" indent="-457200"/>
            <a:r>
              <a:rPr lang="zh-CN" altLang="en-US" dirty="0">
                <a:cs typeface="Times New Roman" panose="02020603050405020304" pitchFamily="18" charset="0"/>
              </a:rPr>
              <a:t>载流子的费米速率</a:t>
            </a:r>
            <a:r>
              <a:rPr lang="en-US" altLang="zh-CN" dirty="0" err="1">
                <a:cs typeface="Times New Roman" panose="02020603050405020304" pitchFamily="18" charset="0"/>
              </a:rPr>
              <a:t>v</a:t>
            </a:r>
            <a:r>
              <a:rPr lang="en-US" altLang="zh-CN" baseline="-25000" dirty="0" err="1">
                <a:cs typeface="Times New Roman" panose="02020603050405020304" pitchFamily="18" charset="0"/>
              </a:rPr>
              <a:t>F</a:t>
            </a:r>
            <a:r>
              <a:rPr lang="zh-CN" altLang="en-US" dirty="0">
                <a:cs typeface="Times New Roman" panose="02020603050405020304" pitchFamily="18" charset="0"/>
              </a:rPr>
              <a:t>≈</a:t>
            </a:r>
            <a:r>
              <a:rPr lang="en-US" altLang="zh-CN" dirty="0">
                <a:cs typeface="Times New Roman" panose="02020603050405020304" pitchFamily="18" charset="0"/>
              </a:rPr>
              <a:t>10</a:t>
            </a:r>
            <a:r>
              <a:rPr lang="en-US" altLang="zh-CN" baseline="30000" dirty="0">
                <a:cs typeface="Times New Roman" panose="02020603050405020304" pitchFamily="18" charset="0"/>
              </a:rPr>
              <a:t>6</a:t>
            </a:r>
            <a:r>
              <a:rPr lang="en-US" altLang="zh-CN" dirty="0">
                <a:cs typeface="Times New Roman" panose="02020603050405020304" pitchFamily="18" charset="0"/>
              </a:rPr>
              <a:t>m/s</a:t>
            </a:r>
            <a:r>
              <a:rPr lang="zh-CN" altLang="en-US" dirty="0">
                <a:cs typeface="Times New Roman" panose="02020603050405020304" pitchFamily="18" charset="0"/>
              </a:rPr>
              <a:t>，即光速的</a:t>
            </a:r>
            <a:r>
              <a:rPr lang="en-US" altLang="zh-CN" dirty="0">
                <a:cs typeface="Times New Roman" panose="02020603050405020304" pitchFamily="18" charset="0"/>
              </a:rPr>
              <a:t>1/300</a:t>
            </a:r>
            <a:endParaRPr lang="en-US" altLang="zh-CN" dirty="0">
              <a:cs typeface="Times New Roman" panose="02020603050405020304" pitchFamily="18" charset="0"/>
            </a:endParaRPr>
          </a:p>
          <a:p>
            <a:pPr marL="514350" indent="-457200"/>
            <a:r>
              <a:rPr lang="zh-CN" altLang="en-US" dirty="0">
                <a:cs typeface="Times New Roman" panose="02020603050405020304" pitchFamily="18" charset="0"/>
              </a:rPr>
              <a:t>独特的量子霍尔效应</a:t>
            </a:r>
            <a:endParaRPr lang="en-US" altLang="zh-CN" dirty="0">
              <a:cs typeface="Times New Roman" panose="02020603050405020304" pitchFamily="18" charset="0"/>
            </a:endParaRPr>
          </a:p>
          <a:p>
            <a:pPr marL="514350" indent="-457200"/>
            <a:r>
              <a:rPr lang="en-US" altLang="zh-CN" dirty="0">
                <a:cs typeface="Times New Roman" panose="02020603050405020304" pitchFamily="18" charset="0"/>
              </a:rPr>
              <a:t>……</a:t>
            </a:r>
            <a:endParaRPr lang="en-US" altLang="zh-CN" dirty="0">
              <a:cs typeface="Times New Roman" panose="02020603050405020304" pitchFamily="18" charset="0"/>
            </a:endParaRPr>
          </a:p>
          <a:p>
            <a:pPr marL="514350" indent="-457200"/>
            <a:endParaRPr lang="en-US" altLang="zh-CN" dirty="0"/>
          </a:p>
          <a:p>
            <a:pPr marL="514350" indent="-457200"/>
            <a:endParaRPr lang="en-US" altLang="zh-CN" dirty="0"/>
          </a:p>
          <a:p>
            <a:pPr marL="514350" indent="-457200"/>
            <a:endParaRPr lang="en-US" altLang="zh-CN" dirty="0"/>
          </a:p>
          <a:p>
            <a:pPr marL="914400" lvl="1" indent="-457200"/>
            <a:endParaRPr lang="en-US" dirty="0"/>
          </a:p>
        </p:txBody>
      </p:sp>
      <p:sp>
        <p:nvSpPr>
          <p:cNvPr id="4" name="TextBox 3"/>
          <p:cNvSpPr txBox="1"/>
          <p:nvPr/>
        </p:nvSpPr>
        <p:spPr>
          <a:xfrm>
            <a:off x="0" y="5871925"/>
            <a:ext cx="9144000" cy="33855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A. K. GEIM and K. S. NOVOSELOV, </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The rise of </a:t>
            </a:r>
            <a:r>
              <a:rPr lang="en-US" altLang="zh-CN" sz="1600" b="1" dirty="0" err="1">
                <a:latin typeface="微软雅黑" panose="020B0503020204020204" pitchFamily="34" charset="-122"/>
                <a:ea typeface="微软雅黑" panose="020B0503020204020204" pitchFamily="34" charset="-122"/>
                <a:cs typeface="Times New Roman" panose="02020603050405020304" pitchFamily="18" charset="0"/>
              </a:rPr>
              <a:t>graphene</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b="1" i="1" dirty="0">
                <a:latin typeface="微软雅黑" panose="020B0503020204020204" pitchFamily="34" charset="-122"/>
                <a:ea typeface="微软雅黑" panose="020B0503020204020204" pitchFamily="34" charset="-122"/>
                <a:cs typeface="Times New Roman" panose="02020603050405020304" pitchFamily="18" charset="0"/>
              </a:rPr>
              <a:t>Nature</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 2007,6(3):183-191.</a:t>
            </a:r>
            <a:endParaRPr lang="zh-CN"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日期占位符 4"/>
          <p:cNvSpPr>
            <a:spLocks noGrp="1"/>
          </p:cNvSpPr>
          <p:nvPr>
            <p:ph type="dt" sz="half" idx="10"/>
          </p:nvPr>
        </p:nvSpPr>
        <p:spPr/>
        <p:txBody>
          <a:bodyPr/>
          <a:lstStyle/>
          <a:p>
            <a:r>
              <a:rPr lang="zh-CN" altLang="en-US"/>
              <a:t>固体物理基础（</a:t>
            </a:r>
            <a:r>
              <a:rPr lang="en-US" altLang="zh-CN"/>
              <a:t>2023</a:t>
            </a:r>
            <a:r>
              <a:rPr lang="zh-CN" altLang="en-US"/>
              <a:t>春）</a:t>
            </a:r>
            <a:endParaRPr lang="zh-CN" altLang="en-US"/>
          </a:p>
        </p:txBody>
      </p:sp>
      <p:sp>
        <p:nvSpPr>
          <p:cNvPr id="6" name="页脚占位符 5"/>
          <p:cNvSpPr>
            <a:spLocks noGrp="1"/>
          </p:cNvSpPr>
          <p:nvPr>
            <p:ph type="ftr" sz="quarter" idx="11"/>
          </p:nvPr>
        </p:nvSpPr>
        <p:spPr/>
        <p:txBody>
          <a:bodyPr/>
          <a:lstStyle/>
          <a:p>
            <a:r>
              <a:rPr lang="zh-CN" altLang="en-US"/>
              <a:t>清华大学电子工程系  汪莱</a:t>
            </a:r>
            <a:endParaRPr lang="zh-CN" altLang="en-US"/>
          </a:p>
        </p:txBody>
      </p:sp>
      <p:sp>
        <p:nvSpPr>
          <p:cNvPr id="7" name="灯片编号占位符 6"/>
          <p:cNvSpPr>
            <a:spLocks noGrp="1"/>
          </p:cNvSpPr>
          <p:nvPr>
            <p:ph type="sldNum" sz="quarter" idx="12"/>
          </p:nvPr>
        </p:nvSpPr>
        <p:spPr/>
        <p:txBody>
          <a:bodyPr/>
          <a:lstStyle/>
          <a:p>
            <a:fld id="{9D19C128-1670-4BC3-8954-1BFA4EBDDEA1}" type="slidenum">
              <a:rPr lang="zh-CN" altLang="en-US" b="1" smtClean="0">
                <a:latin typeface="微软雅黑" panose="020B0503020204020204" pitchFamily="34" charset="-122"/>
                <a:ea typeface="微软雅黑" panose="020B0503020204020204" pitchFamily="34" charset="-122"/>
              </a:rPr>
            </a:fld>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16632"/>
            <a:ext cx="8229600" cy="864096"/>
          </a:xfrm>
        </p:spPr>
        <p:txBody>
          <a:bodyPr/>
          <a:lstStyle/>
          <a:p>
            <a:r>
              <a:rPr lang="zh-CN" altLang="en-US" dirty="0">
                <a:solidFill>
                  <a:srgbClr val="7030A0"/>
                </a:solidFill>
              </a:rPr>
              <a:t>应用前景</a:t>
            </a:r>
            <a:endParaRPr lang="en-US" dirty="0">
              <a:solidFill>
                <a:srgbClr val="7030A0"/>
              </a:solidFill>
            </a:endParaRPr>
          </a:p>
        </p:txBody>
      </p:sp>
      <p:graphicFrame>
        <p:nvGraphicFramePr>
          <p:cNvPr id="5" name="图示 4"/>
          <p:cNvGraphicFramePr/>
          <p:nvPr/>
        </p:nvGraphicFramePr>
        <p:xfrm>
          <a:off x="971600" y="1124744"/>
          <a:ext cx="7128792" cy="460851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TextBox 6"/>
          <p:cNvSpPr txBox="1"/>
          <p:nvPr/>
        </p:nvSpPr>
        <p:spPr>
          <a:xfrm>
            <a:off x="564524" y="5877272"/>
            <a:ext cx="8612807" cy="523220"/>
          </a:xfrm>
          <a:prstGeom prst="rect">
            <a:avLst/>
          </a:prstGeom>
          <a:noFill/>
        </p:spPr>
        <p:txBody>
          <a:bodyPr wrap="none" rtlCol="0">
            <a:spAutoFit/>
          </a:bodyPr>
          <a:lstStyle/>
          <a:p>
            <a:r>
              <a:rPr lang="de-DE" altLang="zh-CN" sz="1400" b="1" dirty="0">
                <a:latin typeface="微软雅黑" panose="020B0503020204020204" pitchFamily="34" charset="-122"/>
                <a:ea typeface="微软雅黑" panose="020B0503020204020204" pitchFamily="34" charset="-122"/>
                <a:cs typeface="Times New Roman" panose="02020603050405020304" pitchFamily="18" charset="0"/>
              </a:rPr>
              <a:t>K. S. NOVOSELOV, V. I. FAL PRIME KO, L. COLOMBO, P. R. GELLERT, M. G. SCHWAB and K. KIM,</a:t>
            </a:r>
            <a:endParaRPr lang="de-DE" altLang="zh-CN" sz="1400" b="1" dirty="0">
              <a:latin typeface="微软雅黑" panose="020B0503020204020204" pitchFamily="34" charset="-122"/>
              <a:ea typeface="微软雅黑" panose="020B0503020204020204" pitchFamily="34" charset="-122"/>
              <a:cs typeface="Times New Roman" panose="02020603050405020304" pitchFamily="18" charset="0"/>
            </a:endParaRPr>
          </a:p>
          <a:p>
            <a:r>
              <a:rPr lang="de-DE" altLang="zh-CN" sz="1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b="1" dirty="0">
                <a:latin typeface="微软雅黑" panose="020B0503020204020204" pitchFamily="34" charset="-122"/>
                <a:ea typeface="微软雅黑" panose="020B0503020204020204" pitchFamily="34" charset="-122"/>
                <a:cs typeface="Times New Roman" panose="02020603050405020304" pitchFamily="18" charset="0"/>
              </a:rPr>
              <a:t>A roadmap for </a:t>
            </a:r>
            <a:r>
              <a:rPr lang="en-US" altLang="zh-CN" sz="1400" b="1" dirty="0" err="1">
                <a:latin typeface="微软雅黑" panose="020B0503020204020204" pitchFamily="34" charset="-122"/>
                <a:ea typeface="微软雅黑" panose="020B0503020204020204" pitchFamily="34" charset="-122"/>
                <a:cs typeface="Times New Roman" panose="02020603050405020304" pitchFamily="18" charset="0"/>
              </a:rPr>
              <a:t>graphene</a:t>
            </a:r>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b="1"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b="1" i="1" dirty="0">
                <a:latin typeface="微软雅黑" panose="020B0503020204020204" pitchFamily="34" charset="-122"/>
                <a:ea typeface="微软雅黑" panose="020B0503020204020204" pitchFamily="34" charset="-122"/>
                <a:cs typeface="Times New Roman" panose="02020603050405020304" pitchFamily="18" charset="0"/>
              </a:rPr>
              <a:t>Nature</a:t>
            </a:r>
            <a:r>
              <a:rPr lang="en-US" altLang="zh-CN" sz="1400" b="1" dirty="0">
                <a:latin typeface="微软雅黑" panose="020B0503020204020204" pitchFamily="34" charset="-122"/>
                <a:ea typeface="微软雅黑" panose="020B0503020204020204" pitchFamily="34" charset="-122"/>
                <a:cs typeface="Times New Roman" panose="02020603050405020304" pitchFamily="18" charset="0"/>
              </a:rPr>
              <a:t>, 2012,490(7419):192-200.</a:t>
            </a:r>
            <a:endParaRPr lang="en-US" sz="1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日期占位符 2"/>
          <p:cNvSpPr>
            <a:spLocks noGrp="1"/>
          </p:cNvSpPr>
          <p:nvPr>
            <p:ph type="dt" sz="half" idx="10"/>
          </p:nvPr>
        </p:nvSpPr>
        <p:spPr/>
        <p:txBody>
          <a:bodyPr/>
          <a:lstStyle/>
          <a:p>
            <a:r>
              <a:rPr lang="zh-CN" altLang="en-US"/>
              <a:t>固体物理基础（</a:t>
            </a:r>
            <a:r>
              <a:rPr lang="en-US" altLang="zh-CN"/>
              <a:t>2023</a:t>
            </a:r>
            <a:r>
              <a:rPr lang="zh-CN" altLang="en-US"/>
              <a:t>春）</a:t>
            </a:r>
            <a:endParaRPr lang="zh-CN" altLang="en-US"/>
          </a:p>
        </p:txBody>
      </p:sp>
      <p:sp>
        <p:nvSpPr>
          <p:cNvPr id="4" name="页脚占位符 3"/>
          <p:cNvSpPr>
            <a:spLocks noGrp="1"/>
          </p:cNvSpPr>
          <p:nvPr>
            <p:ph type="ftr" sz="quarter" idx="11"/>
          </p:nvPr>
        </p:nvSpPr>
        <p:spPr/>
        <p:txBody>
          <a:bodyPr/>
          <a:lstStyle/>
          <a:p>
            <a:r>
              <a:rPr lang="zh-CN" altLang="en-US"/>
              <a:t>清华大学电子工程系  汪莱</a:t>
            </a:r>
            <a:endParaRPr lang="zh-CN" altLang="en-US"/>
          </a:p>
        </p:txBody>
      </p:sp>
      <p:sp>
        <p:nvSpPr>
          <p:cNvPr id="6" name="灯片编号占位符 5"/>
          <p:cNvSpPr>
            <a:spLocks noGrp="1"/>
          </p:cNvSpPr>
          <p:nvPr>
            <p:ph type="sldNum" sz="quarter" idx="12"/>
          </p:nvPr>
        </p:nvSpPr>
        <p:spPr/>
        <p:txBody>
          <a:bodyPr/>
          <a:lstStyle/>
          <a:p>
            <a:fld id="{9D19C128-1670-4BC3-8954-1BFA4EBDDEA1}" type="slidenum">
              <a:rPr lang="zh-CN" altLang="en-US" b="1" smtClean="0">
                <a:latin typeface="微软雅黑" panose="020B0503020204020204" pitchFamily="34" charset="-122"/>
                <a:ea typeface="微软雅黑" panose="020B0503020204020204" pitchFamily="34" charset="-122"/>
              </a:rPr>
            </a:fld>
            <a:endParaRPr lang="zh-CN" altLang="en-US" b="1">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925960"/>
            <a:ext cx="8229600" cy="1143000"/>
          </a:xfrm>
        </p:spPr>
        <p:txBody>
          <a:bodyPr/>
          <a:lstStyle/>
          <a:p>
            <a:r>
              <a:rPr lang="zh-CN" altLang="en-US" dirty="0">
                <a:solidFill>
                  <a:srgbClr val="7030A0"/>
                </a:solidFill>
                <a:cs typeface="Times New Roman" panose="02020603050405020304" pitchFamily="18" charset="0"/>
              </a:rPr>
              <a:t>蓝光发光二极管</a:t>
            </a:r>
            <a:r>
              <a:rPr lang="en-US" altLang="zh-CN" dirty="0">
                <a:solidFill>
                  <a:srgbClr val="7030A0"/>
                </a:solidFill>
                <a:cs typeface="Times New Roman" panose="02020603050405020304" pitchFamily="18" charset="0"/>
              </a:rPr>
              <a:t>(LED)</a:t>
            </a:r>
            <a:endParaRPr lang="zh-CN" altLang="en-US" dirty="0">
              <a:solidFill>
                <a:srgbClr val="7030A0"/>
              </a:solidFill>
              <a:cs typeface="Times New Roman" panose="02020603050405020304" pitchFamily="18" charset="0"/>
            </a:endParaRPr>
          </a:p>
        </p:txBody>
      </p:sp>
      <p:sp>
        <p:nvSpPr>
          <p:cNvPr id="4" name="日期占位符 3"/>
          <p:cNvSpPr>
            <a:spLocks noGrp="1"/>
          </p:cNvSpPr>
          <p:nvPr>
            <p:ph type="dt" sz="half" idx="10"/>
          </p:nvPr>
        </p:nvSpPr>
        <p:spPr/>
        <p:txBody>
          <a:bodyPr/>
          <a:lstStyle/>
          <a:p>
            <a:r>
              <a:rPr lang="zh-CN" altLang="en-US"/>
              <a:t>固体物理基础（</a:t>
            </a:r>
            <a:r>
              <a:rPr lang="en-US" altLang="zh-CN"/>
              <a:t>2023</a:t>
            </a:r>
            <a:r>
              <a:rPr lang="zh-CN" altLang="en-US"/>
              <a:t>春）</a:t>
            </a:r>
            <a:endParaRPr lang="zh-CN" altLang="en-US"/>
          </a:p>
        </p:txBody>
      </p:sp>
      <p:sp>
        <p:nvSpPr>
          <p:cNvPr id="5" name="页脚占位符 4"/>
          <p:cNvSpPr>
            <a:spLocks noGrp="1"/>
          </p:cNvSpPr>
          <p:nvPr>
            <p:ph type="ftr" sz="quarter" idx="11"/>
          </p:nvPr>
        </p:nvSpPr>
        <p:spPr/>
        <p:txBody>
          <a:bodyPr/>
          <a:lstStyle/>
          <a:p>
            <a:r>
              <a:rPr lang="zh-CN" altLang="en-US"/>
              <a:t>清华大学电子工程系  汪莱</a:t>
            </a:r>
            <a:endParaRPr lang="zh-CN" altLang="en-US"/>
          </a:p>
        </p:txBody>
      </p:sp>
      <p:sp>
        <p:nvSpPr>
          <p:cNvPr id="6" name="灯片编号占位符 5"/>
          <p:cNvSpPr>
            <a:spLocks noGrp="1"/>
          </p:cNvSpPr>
          <p:nvPr>
            <p:ph type="sldNum" sz="quarter" idx="12"/>
          </p:nvPr>
        </p:nvSpPr>
        <p:spPr/>
        <p:txBody>
          <a:bodyPr/>
          <a:lstStyle/>
          <a:p>
            <a:fld id="{9D19C128-1670-4BC3-8954-1BFA4EBDDEA1}" type="slidenum">
              <a:rPr lang="zh-CN" altLang="en-US" b="1" smtClean="0">
                <a:latin typeface="微软雅黑" panose="020B0503020204020204" pitchFamily="34" charset="-122"/>
                <a:ea typeface="微软雅黑" panose="020B0503020204020204" pitchFamily="34" charset="-122"/>
              </a:rPr>
            </a:fld>
            <a:endParaRPr lang="zh-CN" altLang="en-US" b="1">
              <a:latin typeface="微软雅黑" panose="020B0503020204020204" pitchFamily="34" charset="-122"/>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r>
              <a:rPr lang="zh-CN" altLang="en-US"/>
              <a:t>固体物理基础（</a:t>
            </a:r>
            <a:r>
              <a:rPr lang="en-US" altLang="zh-CN"/>
              <a:t>2023</a:t>
            </a:r>
            <a:r>
              <a:rPr lang="zh-CN" altLang="en-US"/>
              <a:t>春）</a:t>
            </a:r>
            <a:endParaRPr lang="zh-CN" altLang="en-US"/>
          </a:p>
        </p:txBody>
      </p:sp>
      <p:sp>
        <p:nvSpPr>
          <p:cNvPr id="5" name="页脚占位符 4"/>
          <p:cNvSpPr>
            <a:spLocks noGrp="1"/>
          </p:cNvSpPr>
          <p:nvPr>
            <p:ph type="ftr" sz="quarter" idx="11"/>
          </p:nvPr>
        </p:nvSpPr>
        <p:spPr/>
        <p:txBody>
          <a:bodyPr/>
          <a:lstStyle/>
          <a:p>
            <a:r>
              <a:rPr lang="zh-CN" altLang="en-US"/>
              <a:t>清华大学电子工程系  汪莱</a:t>
            </a:r>
            <a:endParaRPr lang="zh-CN" altLang="en-US"/>
          </a:p>
        </p:txBody>
      </p:sp>
      <p:sp>
        <p:nvSpPr>
          <p:cNvPr id="6" name="灯片编号占位符 5"/>
          <p:cNvSpPr>
            <a:spLocks noGrp="1"/>
          </p:cNvSpPr>
          <p:nvPr>
            <p:ph type="sldNum" sz="quarter" idx="12"/>
          </p:nvPr>
        </p:nvSpPr>
        <p:spPr/>
        <p:txBody>
          <a:bodyPr/>
          <a:lstStyle/>
          <a:p>
            <a:fld id="{9D19C128-1670-4BC3-8954-1BFA4EBDDEA1}" type="slidenum">
              <a:rPr lang="zh-CN" altLang="en-US" b="1" smtClean="0">
                <a:latin typeface="微软雅黑" panose="020B0503020204020204" pitchFamily="34" charset="-122"/>
                <a:ea typeface="微软雅黑" panose="020B0503020204020204" pitchFamily="34" charset="-122"/>
              </a:rPr>
            </a:fld>
            <a:endParaRPr lang="zh-CN" altLang="en-US" b="1">
              <a:latin typeface="微软雅黑" panose="020B0503020204020204" pitchFamily="34" charset="-122"/>
              <a:ea typeface="微软雅黑" panose="020B0503020204020204" pitchFamily="34" charset="-122"/>
            </a:endParaRPr>
          </a:p>
        </p:txBody>
      </p:sp>
      <p:sp>
        <p:nvSpPr>
          <p:cNvPr id="15" name="标题 1"/>
          <p:cNvSpPr txBox="1"/>
          <p:nvPr/>
        </p:nvSpPr>
        <p:spPr bwMode="white">
          <a:xfrm>
            <a:off x="341313" y="198438"/>
            <a:ext cx="8458200"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2pPr>
            <a:lvl3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3pPr>
            <a:lvl4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4pPr>
            <a:lvl5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5pPr>
            <a:lvl6pPr marL="4572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6pPr>
            <a:lvl7pPr marL="9144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7pPr>
            <a:lvl8pPr marL="13716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8pPr>
            <a:lvl9pPr marL="18288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60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2014.10.7</a:t>
            </a:r>
            <a:br>
              <a:rPr kumimoji="0" lang="en-US" altLang="zh-CN" sz="360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br>
            <a:r>
              <a:rPr kumimoji="0" lang="zh-CN" altLang="en-US" sz="360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三位日本</a:t>
            </a:r>
            <a:r>
              <a:rPr kumimoji="0" lang="en-US" altLang="zh-CN" sz="360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360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裔</a:t>
            </a:r>
            <a:r>
              <a:rPr kumimoji="0" lang="en-US" altLang="zh-CN" sz="360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360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科学家获得诺贝尔物理学奖</a:t>
            </a:r>
            <a:endParaRPr kumimoji="0" lang="zh-CN" altLang="en-US" sz="360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6"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92150" y="1577412"/>
            <a:ext cx="22034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标题 1"/>
          <p:cNvSpPr txBox="1"/>
          <p:nvPr/>
        </p:nvSpPr>
        <p:spPr bwMode="white">
          <a:xfrm>
            <a:off x="533400" y="4325375"/>
            <a:ext cx="25146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2pPr>
            <a:lvl3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3pPr>
            <a:lvl4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4pPr>
            <a:lvl5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5pPr>
            <a:lvl6pPr marL="4572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6pPr>
            <a:lvl7pPr marL="9144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7pPr>
            <a:lvl8pPr marL="13716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8pPr>
            <a:lvl9pPr marL="18288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9pPr>
          </a:lstStyle>
          <a:p>
            <a:pPr>
              <a:defRPr/>
            </a:pPr>
            <a:r>
              <a:rPr lang="zh-CN" altLang="en-US"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赤崎勇</a:t>
            </a:r>
            <a:r>
              <a:rPr lang="en-US" altLang="zh-CN"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(Isamu </a:t>
            </a:r>
            <a:r>
              <a:rPr lang="en-US" altLang="zh-CN" sz="1600" dirty="0" err="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Akasaki</a:t>
            </a:r>
            <a:r>
              <a:rPr lang="en-US" altLang="zh-CN"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defRPr/>
            </a:pPr>
            <a:r>
              <a:rPr lang="en-US" altLang="zh-CN" sz="16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1929-</a:t>
            </a:r>
            <a:endParaRPr lang="zh-CN" altLang="en-US" sz="16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8"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33788" y="1582175"/>
            <a:ext cx="187642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标题 1"/>
          <p:cNvSpPr txBox="1"/>
          <p:nvPr/>
        </p:nvSpPr>
        <p:spPr bwMode="white">
          <a:xfrm>
            <a:off x="3309938" y="4325375"/>
            <a:ext cx="25146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2pPr>
            <a:lvl3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3pPr>
            <a:lvl4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4pPr>
            <a:lvl5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5pPr>
            <a:lvl6pPr marL="4572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6pPr>
            <a:lvl7pPr marL="9144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7pPr>
            <a:lvl8pPr marL="13716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8pPr>
            <a:lvl9pPr marL="18288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9pPr>
          </a:lstStyle>
          <a:p>
            <a:pPr>
              <a:defRPr/>
            </a:pPr>
            <a:r>
              <a:rPr lang="zh-CN" altLang="en-US" sz="16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天野浩</a:t>
            </a:r>
            <a:r>
              <a:rPr lang="en-US" altLang="zh-CN" sz="16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(Hiroshi Amano)</a:t>
            </a:r>
            <a:endParaRPr lang="en-US" altLang="zh-CN" sz="16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defRPr/>
            </a:pPr>
            <a:r>
              <a:rPr lang="en-US" altLang="zh-CN" sz="16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1960-</a:t>
            </a:r>
            <a:endParaRPr lang="zh-CN" altLang="en-US" sz="16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0"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94438" y="1562398"/>
            <a:ext cx="2011362"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标题 1"/>
          <p:cNvSpPr txBox="1"/>
          <p:nvPr/>
        </p:nvSpPr>
        <p:spPr bwMode="white">
          <a:xfrm>
            <a:off x="5726113" y="4305598"/>
            <a:ext cx="2976562"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2pPr>
            <a:lvl3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3pPr>
            <a:lvl4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4pPr>
            <a:lvl5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5pPr>
            <a:lvl6pPr marL="4572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6pPr>
            <a:lvl7pPr marL="9144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7pPr>
            <a:lvl8pPr marL="13716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8pPr>
            <a:lvl9pPr marL="18288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9pPr>
          </a:lstStyle>
          <a:p>
            <a:pPr>
              <a:defRPr/>
            </a:pPr>
            <a:r>
              <a:rPr lang="zh-CN" altLang="en-US" sz="16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中村修二</a:t>
            </a:r>
            <a:r>
              <a:rPr lang="en-US" altLang="zh-CN" sz="16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0" dirty="0" err="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Shuji</a:t>
            </a:r>
            <a:r>
              <a:rPr lang="en-US" altLang="zh-CN" sz="16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Nakamura)</a:t>
            </a:r>
            <a:endParaRPr lang="en-US" altLang="zh-CN" sz="16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defRPr/>
            </a:pPr>
            <a:r>
              <a:rPr lang="en-US" altLang="zh-CN" sz="16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1954-</a:t>
            </a:r>
            <a:endParaRPr lang="en-US" altLang="zh-CN" sz="16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9"/>
          <p:cNvSpPr>
            <a:spLocks noChangeArrowheads="1"/>
          </p:cNvSpPr>
          <p:nvPr/>
        </p:nvSpPr>
        <p:spPr bwMode="auto">
          <a:xfrm>
            <a:off x="538762" y="5049722"/>
            <a:ext cx="8075240" cy="1077218"/>
          </a:xfrm>
          <a:prstGeom prst="rect">
            <a:avLst/>
          </a:prstGeom>
          <a:solidFill>
            <a:sysClr val="window" lastClr="FFFFFF"/>
          </a:solidFill>
          <a:ln w="19050">
            <a:noFill/>
            <a:miter lim="800000"/>
          </a:ln>
        </p:spPr>
        <p:txBody>
          <a:bodyPr wrap="square">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官方获奖理由</a:t>
            </a:r>
            <a:endParaRPr kumimoji="0" lang="en-US" altLang="zh-CN" sz="2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defTabSz="914400" eaLnBrk="0" fontAlgn="base" latinLnBrk="0" hangingPunct="0">
              <a:lnSpc>
                <a:spcPct val="100000"/>
              </a:lnSpc>
              <a:spcBef>
                <a:spcPct val="0"/>
              </a:spcBef>
              <a:spcAft>
                <a:spcPct val="0"/>
              </a:spcAft>
              <a:buClrTx/>
              <a:buSzTx/>
              <a:buFontTx/>
              <a:buNone/>
              <a:defRPr/>
            </a:pPr>
            <a:r>
              <a:rPr kumimoji="0" lang="en-US" altLang="zh-CN" sz="2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for the invention of efficient </a:t>
            </a:r>
            <a:r>
              <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blue light-emitting diodes </a:t>
            </a:r>
            <a:r>
              <a:rPr kumimoji="0" lang="en-US" altLang="zh-CN" sz="2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which has enabled bright and energy-saving </a:t>
            </a:r>
            <a:r>
              <a:rPr kumimoji="0" lang="en-US"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white light sources</a:t>
            </a:r>
            <a:endParaRPr kumimoji="0" lang="zh-CN" altLang="en-US"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r>
              <a:rPr lang="zh-CN" altLang="en-US" b="1">
                <a:latin typeface="微软雅黑" panose="020B0503020204020204" pitchFamily="34" charset="-122"/>
                <a:ea typeface="微软雅黑" panose="020B0503020204020204" pitchFamily="34" charset="-122"/>
              </a:rPr>
              <a:t>固体物理基础（</a:t>
            </a:r>
            <a:r>
              <a:rPr lang="en-US" altLang="zh-CN" b="1">
                <a:latin typeface="微软雅黑" panose="020B0503020204020204" pitchFamily="34" charset="-122"/>
                <a:ea typeface="微软雅黑" panose="020B0503020204020204" pitchFamily="34" charset="-122"/>
              </a:rPr>
              <a:t>2023</a:t>
            </a:r>
            <a:r>
              <a:rPr lang="zh-CN" altLang="en-US" b="1">
                <a:latin typeface="微软雅黑" panose="020B0503020204020204" pitchFamily="34" charset="-122"/>
                <a:ea typeface="微软雅黑" panose="020B0503020204020204" pitchFamily="34" charset="-122"/>
              </a:rPr>
              <a:t>春）</a:t>
            </a:r>
            <a:endParaRPr lang="zh-CN" altLang="en-US" b="1">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b="1">
                <a:latin typeface="微软雅黑" panose="020B0503020204020204" pitchFamily="34" charset="-122"/>
                <a:ea typeface="微软雅黑" panose="020B0503020204020204" pitchFamily="34" charset="-122"/>
              </a:rPr>
              <a:t>清华大学电子工程系  汪莱</a:t>
            </a:r>
            <a:endParaRPr lang="zh-CN" altLang="en-US" b="1">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12"/>
          </p:nvPr>
        </p:nvSpPr>
        <p:spPr/>
        <p:txBody>
          <a:bodyPr/>
          <a:lstStyle/>
          <a:p>
            <a:fld id="{9D19C128-1670-4BC3-8954-1BFA4EBDDEA1}" type="slidenum">
              <a:rPr lang="zh-CN" altLang="en-US" b="1" smtClean="0">
                <a:latin typeface="微软雅黑" panose="020B0503020204020204" pitchFamily="34" charset="-122"/>
                <a:ea typeface="微软雅黑" panose="020B0503020204020204" pitchFamily="34" charset="-122"/>
              </a:rPr>
            </a:fld>
            <a:endParaRPr lang="zh-CN" altLang="en-US" b="1">
              <a:latin typeface="微软雅黑" panose="020B0503020204020204" pitchFamily="34" charset="-122"/>
              <a:ea typeface="微软雅黑" panose="020B0503020204020204" pitchFamily="34" charset="-122"/>
            </a:endParaRPr>
          </a:p>
        </p:txBody>
      </p:sp>
      <p:sp>
        <p:nvSpPr>
          <p:cNvPr id="9" name="标题 1"/>
          <p:cNvSpPr txBox="1"/>
          <p:nvPr/>
        </p:nvSpPr>
        <p:spPr bwMode="white">
          <a:xfrm>
            <a:off x="342900" y="332656"/>
            <a:ext cx="84582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2pPr>
            <a:lvl3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3pPr>
            <a:lvl4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4pPr>
            <a:lvl5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5pPr>
            <a:lvl6pPr marL="4572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6pPr>
            <a:lvl7pPr marL="9144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7pPr>
            <a:lvl8pPr marL="13716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8pPr>
            <a:lvl9pPr marL="18288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蓝光“</a:t>
            </a:r>
            <a:r>
              <a:rPr kumimoji="0" lang="en-US" altLang="zh-CN" sz="320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LED</a:t>
            </a:r>
            <a:r>
              <a:rPr kumimoji="0" lang="zh-CN" altLang="en-US" sz="320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”掀起了人类照明历史的革命</a:t>
            </a:r>
            <a:endParaRPr kumimoji="0" lang="zh-CN" altLang="en-US" sz="320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24744"/>
            <a:ext cx="9144000"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r>
              <a:rPr lang="zh-CN" altLang="en-US" b="1">
                <a:latin typeface="微软雅黑" panose="020B0503020204020204" pitchFamily="34" charset="-122"/>
                <a:ea typeface="微软雅黑" panose="020B0503020204020204" pitchFamily="34" charset="-122"/>
              </a:rPr>
              <a:t>固体物理基础（</a:t>
            </a:r>
            <a:r>
              <a:rPr lang="en-US" altLang="zh-CN" b="1">
                <a:latin typeface="微软雅黑" panose="020B0503020204020204" pitchFamily="34" charset="-122"/>
                <a:ea typeface="微软雅黑" panose="020B0503020204020204" pitchFamily="34" charset="-122"/>
              </a:rPr>
              <a:t>2023</a:t>
            </a:r>
            <a:r>
              <a:rPr lang="zh-CN" altLang="en-US" b="1">
                <a:latin typeface="微软雅黑" panose="020B0503020204020204" pitchFamily="34" charset="-122"/>
                <a:ea typeface="微软雅黑" panose="020B0503020204020204" pitchFamily="34" charset="-122"/>
              </a:rPr>
              <a:t>春）</a:t>
            </a:r>
            <a:endParaRPr lang="zh-CN" altLang="en-US" b="1">
              <a:latin typeface="微软雅黑" panose="020B0503020204020204" pitchFamily="34" charset="-122"/>
              <a:ea typeface="微软雅黑" panose="020B0503020204020204" pitchFamily="34" charset="-122"/>
            </a:endParaRPr>
          </a:p>
        </p:txBody>
      </p:sp>
      <p:sp>
        <p:nvSpPr>
          <p:cNvPr id="3" name="页脚占位符 2"/>
          <p:cNvSpPr>
            <a:spLocks noGrp="1"/>
          </p:cNvSpPr>
          <p:nvPr>
            <p:ph type="ftr" sz="quarter" idx="11"/>
          </p:nvPr>
        </p:nvSpPr>
        <p:spPr/>
        <p:txBody>
          <a:bodyPr/>
          <a:lstStyle/>
          <a:p>
            <a:r>
              <a:rPr lang="zh-CN" altLang="en-US" b="1">
                <a:latin typeface="微软雅黑" panose="020B0503020204020204" pitchFamily="34" charset="-122"/>
                <a:ea typeface="微软雅黑" panose="020B0503020204020204" pitchFamily="34" charset="-122"/>
              </a:rPr>
              <a:t>清华大学电子工程系  汪莱</a:t>
            </a:r>
            <a:endParaRPr lang="zh-CN" altLang="en-US" b="1">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9D19C128-1670-4BC3-8954-1BFA4EBDDEA1}" type="slidenum">
              <a:rPr lang="zh-CN" altLang="en-US" b="1" smtClean="0">
                <a:latin typeface="微软雅黑" panose="020B0503020204020204" pitchFamily="34" charset="-122"/>
                <a:ea typeface="微软雅黑" panose="020B0503020204020204" pitchFamily="34" charset="-122"/>
              </a:rPr>
            </a:fld>
            <a:endParaRPr lang="zh-CN" altLang="en-US" b="1">
              <a:latin typeface="微软雅黑" panose="020B0503020204020204" pitchFamily="34" charset="-122"/>
              <a:ea typeface="微软雅黑" panose="020B0503020204020204" pitchFamily="34" charset="-122"/>
            </a:endParaRPr>
          </a:p>
        </p:txBody>
      </p:sp>
      <p:sp>
        <p:nvSpPr>
          <p:cNvPr id="23" name="标题 1"/>
          <p:cNvSpPr txBox="1"/>
          <p:nvPr/>
        </p:nvSpPr>
        <p:spPr bwMode="white">
          <a:xfrm>
            <a:off x="341313" y="152400"/>
            <a:ext cx="8458200"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2pPr>
            <a:lvl3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3pPr>
            <a:lvl4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4pPr>
            <a:lvl5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5pPr>
            <a:lvl6pPr marL="4572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6pPr>
            <a:lvl7pPr marL="9144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7pPr>
            <a:lvl8pPr marL="13716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8pPr>
            <a:lvl9pPr marL="18288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rPr>
              <a:t>“蓝光”的重要性及</a:t>
            </a:r>
            <a:br>
              <a:rPr kumimoji="0" lang="en-US" altLang="zh-CN" sz="360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rPr>
            </a:br>
            <a:r>
              <a:rPr kumimoji="0" lang="en-US" altLang="zh-CN" sz="360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rPr>
              <a:t>LED</a:t>
            </a:r>
            <a:r>
              <a:rPr kumimoji="0" lang="zh-CN" altLang="en-US" sz="360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rPr>
              <a:t>相比传统照明光源的优势</a:t>
            </a:r>
            <a:endParaRPr kumimoji="0" lang="zh-CN" altLang="en-US" sz="360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endParaRPr>
          </a:p>
        </p:txBody>
      </p:sp>
      <p:pic>
        <p:nvPicPr>
          <p:cNvPr id="24" name="图片 23" descr="长江三峡.jpg"/>
          <p:cNvPicPr>
            <a:picLocks noChangeAspect="1"/>
          </p:cNvPicPr>
          <p:nvPr/>
        </p:nvPicPr>
        <p:blipFill>
          <a:blip r:embed="rId1">
            <a:extLst>
              <a:ext uri="{28A0092B-C50C-407E-A947-70E740481C1C}">
                <a14:useLocalDpi xmlns:a14="http://schemas.microsoft.com/office/drawing/2010/main" val="0"/>
              </a:ext>
            </a:extLst>
          </a:blip>
          <a:srcRect t="41797" r="6876" b="20703"/>
          <a:stretch>
            <a:fillRect/>
          </a:stretch>
        </p:blipFill>
        <p:spPr bwMode="auto">
          <a:xfrm>
            <a:off x="5181600" y="4325515"/>
            <a:ext cx="3702050" cy="205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矩形 24"/>
          <p:cNvSpPr>
            <a:spLocks noChangeArrowheads="1"/>
          </p:cNvSpPr>
          <p:nvPr/>
        </p:nvSpPr>
        <p:spPr bwMode="auto">
          <a:xfrm>
            <a:off x="4567238" y="2693565"/>
            <a:ext cx="45720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just" fontAlgn="base">
              <a:spcBef>
                <a:spcPct val="0"/>
              </a:spcBef>
              <a:spcAft>
                <a:spcPct val="0"/>
              </a:spcAft>
              <a:buFont typeface="Wingdings" panose="05000000000000000000" pitchFamily="2" charset="2"/>
              <a:buChar char="l"/>
            </a:pP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照明用电占社会总用电量的</a:t>
            </a:r>
            <a:r>
              <a:rPr lang="en-US" altLang="zh-CN"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15%</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LED</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此比例可降至</a:t>
            </a:r>
            <a:r>
              <a:rPr lang="en-US" altLang="zh-CN"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a:t>
            </a:r>
            <a:endParaRPr lang="en-US" altLang="zh-CN"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fontAlgn="base">
              <a:spcBef>
                <a:spcPct val="0"/>
              </a:spcBef>
              <a:spcAft>
                <a:spcPct val="0"/>
              </a:spcAft>
              <a:buFont typeface="Wingdings" panose="05000000000000000000" pitchFamily="2" charset="2"/>
              <a:buChar char="l"/>
            </a:pP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如照明用电节省</a:t>
            </a:r>
            <a:r>
              <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50%</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相当于再造</a:t>
            </a:r>
            <a:r>
              <a:rPr lang="en-US" altLang="zh-CN"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个三峡大坝，同时减少二氧化碳排放</a:t>
            </a:r>
            <a:r>
              <a:rPr lang="en-US" altLang="zh-CN"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4000</a:t>
            </a:r>
            <a:r>
              <a:rPr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万</a:t>
            </a:r>
            <a:r>
              <a:rPr lang="zh-CN" altLang="en-US"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吨</a:t>
            </a:r>
            <a:endParaRPr lang="en-US" altLang="zh-CN" sz="2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26" name="表格 25"/>
          <p:cNvGraphicFramePr>
            <a:graphicFrameLocks noGrp="1"/>
          </p:cNvGraphicFramePr>
          <p:nvPr/>
        </p:nvGraphicFramePr>
        <p:xfrm>
          <a:off x="4800600" y="1831553"/>
          <a:ext cx="4191000" cy="741362"/>
        </p:xfrm>
        <a:graphic>
          <a:graphicData uri="http://schemas.openxmlformats.org/drawingml/2006/table">
            <a:tbl>
              <a:tblPr firstRow="1" bandRow="1"/>
              <a:tblGrid>
                <a:gridCol w="1397000"/>
                <a:gridCol w="1397000"/>
                <a:gridCol w="1397000"/>
              </a:tblGrid>
              <a:tr h="37068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白炽灯</a:t>
                      </a:r>
                      <a:endPar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endParaRPr>
                    </a:p>
                  </a:txBody>
                  <a:tcPr marT="45700" marB="4570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荧光灯</a:t>
                      </a:r>
                      <a:endPar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endParaRPr>
                    </a:p>
                  </a:txBody>
                  <a:tcPr marT="45700" marB="4570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LED</a:t>
                      </a:r>
                      <a:endPar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endParaRPr>
                    </a:p>
                  </a:txBody>
                  <a:tcPr marT="45700" marB="4570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r>
              <a:tr h="370681">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15</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lm/W</a:t>
                      </a:r>
                      <a:endPar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endParaRPr>
                    </a:p>
                  </a:txBody>
                  <a:tcPr marT="45700" marB="4570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70 lm/W</a:t>
                      </a:r>
                      <a:endPar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endParaRPr>
                    </a:p>
                  </a:txBody>
                  <a:tcPr marT="45700" marB="4570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150 lm/W</a:t>
                      </a:r>
                      <a:endPar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endParaRPr>
                    </a:p>
                  </a:txBody>
                  <a:tcPr marT="45700" marB="4570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bl>
          </a:graphicData>
        </a:graphic>
      </p:graphicFrame>
      <p:sp>
        <p:nvSpPr>
          <p:cNvPr id="27" name="TextBox 9"/>
          <p:cNvSpPr txBox="1">
            <a:spLocks noChangeArrowheads="1"/>
          </p:cNvSpPr>
          <p:nvPr/>
        </p:nvSpPr>
        <p:spPr bwMode="auto">
          <a:xfrm>
            <a:off x="5334000" y="1429915"/>
            <a:ext cx="318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pPr>
            <a:r>
              <a:rPr lang="zh-CN" altLang="en-US"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不同照明光源之间光效的比较</a:t>
            </a:r>
            <a:endParaRPr lang="zh-CN" altLang="en-US"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8" name="Picture 2" descr="http://a2.att.hudong.com/26/39/0120000019372913632339224256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2577678"/>
            <a:ext cx="2333625" cy="174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0"/>
          <p:cNvSpPr txBox="1">
            <a:spLocks noChangeArrowheads="1"/>
          </p:cNvSpPr>
          <p:nvPr/>
        </p:nvSpPr>
        <p:spPr bwMode="auto">
          <a:xfrm>
            <a:off x="0" y="2147465"/>
            <a:ext cx="2791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pPr>
            <a:r>
              <a:rPr lang="zh-CN" altLang="en-US" sz="20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三基色</a:t>
            </a:r>
            <a:r>
              <a:rPr lang="en-US" altLang="zh-CN" sz="20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红</a:t>
            </a:r>
            <a:r>
              <a:rPr lang="zh-CN" altLang="en-US" sz="20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绿</a:t>
            </a:r>
            <a:r>
              <a:rPr lang="zh-CN" altLang="en-US" sz="20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蓝</a:t>
            </a:r>
            <a:endParaRPr lang="zh-CN" altLang="en-US" sz="2000" b="1">
              <a:solidFill>
                <a:srgbClr val="0000CC"/>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TextBox 11"/>
          <p:cNvSpPr txBox="1">
            <a:spLocks noChangeArrowheads="1"/>
          </p:cNvSpPr>
          <p:nvPr/>
        </p:nvSpPr>
        <p:spPr bwMode="auto">
          <a:xfrm>
            <a:off x="776272" y="1416887"/>
            <a:ext cx="307744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pPr>
            <a:r>
              <a:rPr lang="zh-CN" altLang="en-US"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获奖的是“蓝光</a:t>
            </a:r>
            <a:r>
              <a:rPr lang="en-US" altLang="zh-CN"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LED</a:t>
            </a:r>
            <a:r>
              <a:rPr lang="zh-CN" altLang="en-US"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”的发明人而非“</a:t>
            </a:r>
            <a:r>
              <a:rPr lang="en-US" altLang="zh-CN"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LED</a:t>
            </a:r>
            <a:r>
              <a:rPr lang="zh-CN" altLang="en-US"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”的发明人</a:t>
            </a:r>
            <a:endParaRPr lang="zh-CN" altLang="en-US"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TextBox 12"/>
          <p:cNvSpPr txBox="1">
            <a:spLocks noChangeArrowheads="1"/>
          </p:cNvSpPr>
          <p:nvPr/>
        </p:nvSpPr>
        <p:spPr bwMode="auto">
          <a:xfrm>
            <a:off x="2667000" y="2496715"/>
            <a:ext cx="18288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pPr>
            <a:r>
              <a:rPr lang="zh-CN" altLang="en-US" sz="20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蓝光波长最短，光子能量最高，</a:t>
            </a:r>
            <a:r>
              <a:rPr lang="zh-CN" altLang="en-US"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利用荧光转化，很容易把蓝光转变为长波长可见光</a:t>
            </a:r>
            <a:endParaRPr lang="zh-CN" altLang="en-US"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2" name="Group 7"/>
          <p:cNvGrpSpPr/>
          <p:nvPr/>
        </p:nvGrpSpPr>
        <p:grpSpPr bwMode="auto">
          <a:xfrm>
            <a:off x="107950" y="4560465"/>
            <a:ext cx="2208213" cy="1785938"/>
            <a:chOff x="1789" y="1162"/>
            <a:chExt cx="1890" cy="1669"/>
          </a:xfrm>
        </p:grpSpPr>
        <p:sp>
          <p:nvSpPr>
            <p:cNvPr id="33" name="AutoShape 18"/>
            <p:cNvSpPr>
              <a:spLocks noChangeArrowheads="1"/>
            </p:cNvSpPr>
            <p:nvPr/>
          </p:nvSpPr>
          <p:spPr bwMode="auto">
            <a:xfrm flipH="1">
              <a:off x="2349" y="1643"/>
              <a:ext cx="370" cy="273"/>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lstStyle/>
            <a:p>
              <a:pPr>
                <a:defRPr/>
              </a:pPr>
              <a:endParaRPr lang="zh-CN" altLang="en-US" sz="2000" b="1" ker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AutoShape 17"/>
            <p:cNvSpPr>
              <a:spLocks noChangeArrowheads="1"/>
            </p:cNvSpPr>
            <p:nvPr/>
          </p:nvSpPr>
          <p:spPr bwMode="auto">
            <a:xfrm>
              <a:off x="2732" y="1643"/>
              <a:ext cx="370" cy="273"/>
            </a:xfrm>
            <a:custGeom>
              <a:avLst/>
              <a:gdLst>
                <a:gd name="T0" fmla="*/ 10707 w 21600"/>
                <a:gd name="T1" fmla="*/ 0 h 21600"/>
                <a:gd name="T2" fmla="*/ 10707 w 21600"/>
                <a:gd name="T3" fmla="*/ 4336 h 21600"/>
                <a:gd name="T4" fmla="*/ 0 w 21600"/>
                <a:gd name="T5" fmla="*/ 4336 h 21600"/>
                <a:gd name="T6" fmla="*/ 10707 w 21600"/>
                <a:gd name="T7" fmla="*/ 4336 h 21600"/>
                <a:gd name="T8" fmla="*/ 10707 w 21600"/>
                <a:gd name="T9" fmla="*/ 4336 h 21600"/>
                <a:gd name="T10" fmla="*/ 10707 w 21600"/>
                <a:gd name="T11" fmla="*/ 4336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498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lstStyle/>
            <a:p>
              <a:pPr>
                <a:defRPr/>
              </a:pPr>
              <a:endParaRPr lang="zh-CN" altLang="en-US" sz="2000" b="1" ker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AutoShape 16"/>
            <p:cNvSpPr>
              <a:spLocks noChangeArrowheads="1"/>
            </p:cNvSpPr>
            <p:nvPr/>
          </p:nvSpPr>
          <p:spPr bwMode="auto">
            <a:xfrm>
              <a:off x="2063" y="1162"/>
              <a:ext cx="1314" cy="435"/>
            </a:xfrm>
            <a:prstGeom prst="upArrow">
              <a:avLst>
                <a:gd name="adj1" fmla="val 50000"/>
                <a:gd name="adj2" fmla="val 25000"/>
              </a:avLst>
            </a:prstGeom>
            <a:solidFill>
              <a:sysClr val="window" lastClr="FFFFFF"/>
            </a:solidFill>
            <a:ln w="31750">
              <a:solidFill>
                <a:srgbClr val="4BACC6"/>
              </a:solidFill>
              <a:miter lim="800000"/>
            </a:ln>
          </p:spPr>
          <p:txBody>
            <a:bodyPr lIns="0" tIns="0" rIns="0" bIns="0"/>
            <a:lstStyle/>
            <a:p>
              <a:pPr algn="ctr">
                <a:defRPr/>
              </a:pPr>
              <a:r>
                <a:rPr lang="zh-CN" altLang="en-US" sz="20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白光</a:t>
              </a:r>
              <a:endParaRPr lang="zh-CN" altLang="en-US" sz="20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Rectangle 15"/>
            <p:cNvSpPr>
              <a:spLocks noChangeArrowheads="1"/>
            </p:cNvSpPr>
            <p:nvPr/>
          </p:nvSpPr>
          <p:spPr bwMode="auto">
            <a:xfrm>
              <a:off x="1790" y="2468"/>
              <a:ext cx="1889" cy="363"/>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lIns="0" tIns="0" rIns="0" bIns="0"/>
            <a:lstStyle/>
            <a:p>
              <a:pPr>
                <a:defRPr/>
              </a:pPr>
              <a:endParaRPr lang="zh-CN" altLang="zh-CN" sz="2000" b="1" ker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Rectangle 13"/>
            <p:cNvSpPr>
              <a:spLocks noChangeArrowheads="1"/>
            </p:cNvSpPr>
            <p:nvPr/>
          </p:nvSpPr>
          <p:spPr bwMode="auto">
            <a:xfrm>
              <a:off x="2660" y="1922"/>
              <a:ext cx="137" cy="506"/>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lstStyle/>
            <a:p>
              <a:pPr>
                <a:defRPr/>
              </a:pPr>
              <a:endParaRPr lang="zh-CN" altLang="en-US" sz="2000" b="1" ker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Text Box 12"/>
            <p:cNvSpPr txBox="1">
              <a:spLocks noChangeArrowheads="1"/>
            </p:cNvSpPr>
            <p:nvPr/>
          </p:nvSpPr>
          <p:spPr bwMode="auto">
            <a:xfrm>
              <a:off x="1834" y="2514"/>
              <a:ext cx="1800" cy="267"/>
            </a:xfrm>
            <a:prstGeom prst="rect">
              <a:avLst/>
            </a:prstGeom>
            <a:noFill/>
            <a:ln w="9525">
              <a:noFill/>
              <a:miter lim="800000"/>
            </a:ln>
          </p:spPr>
          <p:txBody>
            <a:bodyPr/>
            <a:lstStyle/>
            <a:p>
              <a:pPr algn="ctr">
                <a:defRPr/>
              </a:pPr>
              <a:r>
                <a:rPr lang="zh-CN" altLang="en-US" sz="20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蓝光</a:t>
              </a:r>
              <a:r>
                <a:rPr lang="en-US" altLang="zh-CN" sz="20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LED</a:t>
              </a:r>
              <a:endParaRPr lang="en-US" altLang="zh-CN" sz="20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Rectangle 11"/>
            <p:cNvSpPr>
              <a:spLocks noChangeArrowheads="1"/>
            </p:cNvSpPr>
            <p:nvPr/>
          </p:nvSpPr>
          <p:spPr bwMode="auto">
            <a:xfrm>
              <a:off x="1789" y="1923"/>
              <a:ext cx="1889" cy="331"/>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lIns="0" tIns="0" rIns="0" bIns="0" anchor="ctr"/>
            <a:lstStyle/>
            <a:p>
              <a:pPr algn="ctr">
                <a:defRPr/>
              </a:pPr>
              <a:r>
                <a:rPr lang="zh-CN" altLang="en-US" sz="20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黄色荧光粉</a:t>
              </a:r>
              <a:endParaRPr lang="zh-CN" altLang="en-US" sz="20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40" name="Picture 8"/>
          <p:cNvPicPr>
            <a:picLocks noChangeAspect="1" noChangeArrowheads="1"/>
          </p:cNvPicPr>
          <p:nvPr/>
        </p:nvPicPr>
        <p:blipFill>
          <a:blip r:embed="rId3">
            <a:extLst>
              <a:ext uri="{28A0092B-C50C-407E-A947-70E740481C1C}">
                <a14:useLocalDpi xmlns:a14="http://schemas.microsoft.com/office/drawing/2010/main" val="0"/>
              </a:ext>
            </a:extLst>
          </a:blip>
          <a:srcRect r="-818"/>
          <a:stretch>
            <a:fillRect/>
          </a:stretch>
        </p:blipFill>
        <p:spPr bwMode="auto">
          <a:xfrm>
            <a:off x="2362200" y="4546178"/>
            <a:ext cx="2581275"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r>
              <a:rPr lang="zh-CN" altLang="en-US"/>
              <a:t>固体物理基础（</a:t>
            </a:r>
            <a:r>
              <a:rPr lang="en-US" altLang="zh-CN"/>
              <a:t>2023</a:t>
            </a:r>
            <a:r>
              <a:rPr lang="zh-CN" altLang="en-US"/>
              <a:t>春）</a:t>
            </a:r>
            <a:endParaRPr lang="zh-CN" altLang="en-US"/>
          </a:p>
        </p:txBody>
      </p:sp>
      <p:sp>
        <p:nvSpPr>
          <p:cNvPr id="5" name="页脚占位符 4"/>
          <p:cNvSpPr>
            <a:spLocks noGrp="1"/>
          </p:cNvSpPr>
          <p:nvPr>
            <p:ph type="ftr" sz="quarter" idx="11"/>
          </p:nvPr>
        </p:nvSpPr>
        <p:spPr/>
        <p:txBody>
          <a:bodyPr/>
          <a:lstStyle/>
          <a:p>
            <a:r>
              <a:rPr lang="zh-CN" altLang="en-US"/>
              <a:t>清华大学电子工程系  汪莱</a:t>
            </a:r>
            <a:endParaRPr lang="zh-CN" altLang="en-US"/>
          </a:p>
        </p:txBody>
      </p:sp>
      <p:sp>
        <p:nvSpPr>
          <p:cNvPr id="6" name="灯片编号占位符 5"/>
          <p:cNvSpPr>
            <a:spLocks noGrp="1"/>
          </p:cNvSpPr>
          <p:nvPr>
            <p:ph type="sldNum" sz="quarter" idx="12"/>
          </p:nvPr>
        </p:nvSpPr>
        <p:spPr/>
        <p:txBody>
          <a:bodyPr/>
          <a:lstStyle/>
          <a:p>
            <a:fld id="{9D19C128-1670-4BC3-8954-1BFA4EBDDEA1}" type="slidenum">
              <a:rPr lang="zh-CN" altLang="en-US" smtClean="0"/>
            </a:fld>
            <a:endParaRPr lang="zh-CN" altLang="en-US"/>
          </a:p>
        </p:txBody>
      </p:sp>
      <p:sp>
        <p:nvSpPr>
          <p:cNvPr id="66" name="标题 1"/>
          <p:cNvSpPr txBox="1"/>
          <p:nvPr/>
        </p:nvSpPr>
        <p:spPr bwMode="white">
          <a:xfrm>
            <a:off x="348931" y="330671"/>
            <a:ext cx="84582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2pPr>
            <a:lvl3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3pPr>
            <a:lvl4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4pPr>
            <a:lvl5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5pPr>
            <a:lvl6pPr marL="4572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6pPr>
            <a:lvl7pPr marL="9144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7pPr>
            <a:lvl8pPr marL="13716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8pPr>
            <a:lvl9pPr marL="18288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00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Arial" panose="020B0604020202020204" pitchFamily="34" charset="0"/>
              </a:rPr>
              <a:t>LED</a:t>
            </a:r>
            <a:r>
              <a:rPr kumimoji="0" lang="zh-CN" altLang="en-US" sz="400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Arial" panose="020B0604020202020204" pitchFamily="34" charset="0"/>
              </a:rPr>
              <a:t>的基本原理</a:t>
            </a:r>
            <a:endParaRPr kumimoji="0" lang="zh-CN" altLang="en-US" sz="400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67" name="椭圆 66"/>
          <p:cNvSpPr/>
          <p:nvPr/>
        </p:nvSpPr>
        <p:spPr>
          <a:xfrm>
            <a:off x="652463" y="2186459"/>
            <a:ext cx="539750" cy="539750"/>
          </a:xfrm>
          <a:prstGeom prst="ellipse">
            <a:avLst/>
          </a:prstGeom>
          <a:solidFill>
            <a:srgbClr val="6699FF"/>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原子</a:t>
            </a:r>
            <a:endParaRPr kumimoji="0" lang="zh-CN" altLang="en-US"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68" name="直接连接符 67"/>
          <p:cNvCxnSpPr/>
          <p:nvPr/>
        </p:nvCxnSpPr>
        <p:spPr>
          <a:xfrm>
            <a:off x="1795463" y="2145184"/>
            <a:ext cx="1828800" cy="0"/>
          </a:xfrm>
          <a:prstGeom prst="line">
            <a:avLst/>
          </a:prstGeom>
          <a:noFill/>
          <a:ln w="9525" cap="flat" cmpd="sng" algn="ctr">
            <a:solidFill>
              <a:sysClr val="windowText" lastClr="000000"/>
            </a:solidFill>
            <a:prstDash val="solid"/>
          </a:ln>
          <a:effectLst/>
        </p:spPr>
      </p:cxnSp>
      <p:cxnSp>
        <p:nvCxnSpPr>
          <p:cNvPr id="69" name="直接连接符 68"/>
          <p:cNvCxnSpPr/>
          <p:nvPr/>
        </p:nvCxnSpPr>
        <p:spPr>
          <a:xfrm>
            <a:off x="1795463" y="2754784"/>
            <a:ext cx="1828800" cy="0"/>
          </a:xfrm>
          <a:prstGeom prst="line">
            <a:avLst/>
          </a:prstGeom>
          <a:noFill/>
          <a:ln w="9525" cap="flat" cmpd="sng" algn="ctr">
            <a:solidFill>
              <a:sysClr val="windowText" lastClr="000000"/>
            </a:solidFill>
            <a:prstDash val="solid"/>
          </a:ln>
          <a:effectLst/>
        </p:spPr>
      </p:cxnSp>
      <p:sp>
        <p:nvSpPr>
          <p:cNvPr id="70" name="椭圆 69"/>
          <p:cNvSpPr/>
          <p:nvPr/>
        </p:nvSpPr>
        <p:spPr>
          <a:xfrm>
            <a:off x="2606675" y="2054696"/>
            <a:ext cx="179388" cy="179388"/>
          </a:xfrm>
          <a:prstGeom prst="ellipse">
            <a:avLst/>
          </a:prstGeom>
          <a:solidFill>
            <a:srgbClr val="FF9999"/>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0030101010101" pitchFamily="49" charset="-122"/>
              <a:cs typeface="Times New Roman" panose="02020603050405020304" pitchFamily="18" charset="0"/>
            </a:endParaRPr>
          </a:p>
        </p:txBody>
      </p:sp>
      <p:sp>
        <p:nvSpPr>
          <p:cNvPr id="71" name="椭圆 70"/>
          <p:cNvSpPr/>
          <p:nvPr/>
        </p:nvSpPr>
        <p:spPr>
          <a:xfrm>
            <a:off x="2409825" y="2664296"/>
            <a:ext cx="180975" cy="179388"/>
          </a:xfrm>
          <a:prstGeom prst="ellipse">
            <a:avLst/>
          </a:prstGeom>
          <a:solidFill>
            <a:srgbClr val="FF9999"/>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0030101010101" pitchFamily="49" charset="-122"/>
              <a:cs typeface="Times New Roman" panose="02020603050405020304" pitchFamily="18" charset="0"/>
            </a:endParaRPr>
          </a:p>
        </p:txBody>
      </p:sp>
      <p:sp>
        <p:nvSpPr>
          <p:cNvPr id="72" name="TextBox 13"/>
          <p:cNvSpPr txBox="1">
            <a:spLocks noChangeArrowheads="1"/>
          </p:cNvSpPr>
          <p:nvPr/>
        </p:nvSpPr>
        <p:spPr bwMode="auto">
          <a:xfrm>
            <a:off x="77788" y="1368896"/>
            <a:ext cx="44180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pPr>
            <a:r>
              <a:rPr lang="zh-CN" altLang="en-US" b="1">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孤立原子</a:t>
            </a:r>
            <a:r>
              <a:rPr lang="zh-CN" altLang="en-US"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中电子从高能级跃迁到低能级，放出光子</a:t>
            </a:r>
            <a:endParaRPr lang="zh-CN" altLang="en-US"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3" name="椭圆 72"/>
          <p:cNvSpPr/>
          <p:nvPr/>
        </p:nvSpPr>
        <p:spPr>
          <a:xfrm>
            <a:off x="2819400" y="2667471"/>
            <a:ext cx="180975" cy="180975"/>
          </a:xfrm>
          <a:prstGeom prst="ellipse">
            <a:avLst/>
          </a:prstGeom>
          <a:solidFill>
            <a:srgbClr val="FF9999"/>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0030101010101" pitchFamily="49" charset="-122"/>
              <a:cs typeface="Times New Roman" panose="02020603050405020304" pitchFamily="18" charset="0"/>
            </a:endParaRPr>
          </a:p>
        </p:txBody>
      </p:sp>
      <p:cxnSp>
        <p:nvCxnSpPr>
          <p:cNvPr id="74" name="直接箭头连接符 73"/>
          <p:cNvCxnSpPr/>
          <p:nvPr/>
        </p:nvCxnSpPr>
        <p:spPr>
          <a:xfrm>
            <a:off x="3243263" y="2456334"/>
            <a:ext cx="180975" cy="0"/>
          </a:xfrm>
          <a:prstGeom prst="straightConnector1">
            <a:avLst/>
          </a:prstGeom>
          <a:noFill/>
          <a:ln w="9525" cap="flat" cmpd="sng" algn="ctr">
            <a:solidFill>
              <a:sysClr val="windowText" lastClr="000000"/>
            </a:solidFill>
            <a:prstDash val="solid"/>
            <a:tailEnd type="arrow"/>
          </a:ln>
          <a:effectLst/>
        </p:spPr>
      </p:cxnSp>
      <p:sp>
        <p:nvSpPr>
          <p:cNvPr id="75" name="TextBox 22"/>
          <p:cNvSpPr txBox="1">
            <a:spLocks noChangeArrowheads="1"/>
          </p:cNvSpPr>
          <p:nvPr/>
        </p:nvSpPr>
        <p:spPr bwMode="auto">
          <a:xfrm>
            <a:off x="3395663" y="2297584"/>
            <a:ext cx="4860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pPr>
            <a:r>
              <a:rPr lang="en-US" altLang="zh-CN" b="1" i="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h</a:t>
            </a:r>
            <a:r>
              <a:rPr lang="el-GR" altLang="zh-CN" b="1" i="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υ</a:t>
            </a:r>
            <a:endParaRPr lang="zh-CN" altLang="en-US" b="1" i="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 name="TextBox 30"/>
          <p:cNvSpPr txBox="1">
            <a:spLocks noChangeArrowheads="1"/>
          </p:cNvSpPr>
          <p:nvPr/>
        </p:nvSpPr>
        <p:spPr bwMode="auto">
          <a:xfrm>
            <a:off x="71438" y="3045296"/>
            <a:ext cx="44243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pPr>
            <a:r>
              <a:rPr lang="zh-CN" altLang="en-US" b="1"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晶体</a:t>
            </a:r>
            <a:r>
              <a:rPr lang="zh-CN" altLang="en-US"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中电子从高能带（导带）跃迁到低能带（价带），放出光子</a:t>
            </a:r>
            <a:endParaRPr lang="zh-CN" altLang="en-US"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77" name="组合 76"/>
          <p:cNvGrpSpPr/>
          <p:nvPr/>
        </p:nvGrpSpPr>
        <p:grpSpPr bwMode="auto">
          <a:xfrm>
            <a:off x="228600" y="4264496"/>
            <a:ext cx="1803400" cy="1096963"/>
            <a:chOff x="228600" y="4648200"/>
            <a:chExt cx="1803400" cy="1096963"/>
          </a:xfrm>
        </p:grpSpPr>
        <p:sp>
          <p:nvSpPr>
            <p:cNvPr id="78" name="椭圆 77"/>
            <p:cNvSpPr/>
            <p:nvPr/>
          </p:nvSpPr>
          <p:spPr>
            <a:xfrm>
              <a:off x="228600" y="4648200"/>
              <a:ext cx="360363" cy="360363"/>
            </a:xfrm>
            <a:prstGeom prst="ellipse">
              <a:avLst/>
            </a:prstGeom>
            <a:solidFill>
              <a:srgbClr val="6699FF"/>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0030101010101" pitchFamily="49" charset="-122"/>
                <a:cs typeface="Times New Roman" panose="02020603050405020304" pitchFamily="18" charset="0"/>
              </a:endParaRPr>
            </a:p>
          </p:txBody>
        </p:sp>
        <p:sp>
          <p:nvSpPr>
            <p:cNvPr id="79" name="椭圆 78"/>
            <p:cNvSpPr/>
            <p:nvPr/>
          </p:nvSpPr>
          <p:spPr>
            <a:xfrm>
              <a:off x="588963" y="4652963"/>
              <a:ext cx="360362" cy="358775"/>
            </a:xfrm>
            <a:prstGeom prst="ellipse">
              <a:avLst/>
            </a:prstGeom>
            <a:solidFill>
              <a:srgbClr val="6699FF"/>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0030101010101" pitchFamily="49" charset="-122"/>
                <a:cs typeface="Times New Roman" panose="02020603050405020304" pitchFamily="18" charset="0"/>
              </a:endParaRPr>
            </a:p>
          </p:txBody>
        </p:sp>
        <p:sp>
          <p:nvSpPr>
            <p:cNvPr id="80" name="椭圆 79"/>
            <p:cNvSpPr/>
            <p:nvPr/>
          </p:nvSpPr>
          <p:spPr>
            <a:xfrm>
              <a:off x="949325" y="4656138"/>
              <a:ext cx="360363" cy="360362"/>
            </a:xfrm>
            <a:prstGeom prst="ellipse">
              <a:avLst/>
            </a:prstGeom>
            <a:solidFill>
              <a:srgbClr val="6699FF"/>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0030101010101" pitchFamily="49" charset="-122"/>
                <a:cs typeface="Times New Roman" panose="02020603050405020304" pitchFamily="18" charset="0"/>
              </a:endParaRPr>
            </a:p>
          </p:txBody>
        </p:sp>
        <p:sp>
          <p:nvSpPr>
            <p:cNvPr id="81" name="椭圆 80"/>
            <p:cNvSpPr/>
            <p:nvPr/>
          </p:nvSpPr>
          <p:spPr>
            <a:xfrm>
              <a:off x="228600" y="5008563"/>
              <a:ext cx="360363" cy="360362"/>
            </a:xfrm>
            <a:prstGeom prst="ellipse">
              <a:avLst/>
            </a:prstGeom>
            <a:solidFill>
              <a:srgbClr val="6699FF"/>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0030101010101" pitchFamily="49" charset="-122"/>
                <a:cs typeface="Times New Roman" panose="02020603050405020304" pitchFamily="18" charset="0"/>
              </a:endParaRPr>
            </a:p>
          </p:txBody>
        </p:sp>
        <p:sp>
          <p:nvSpPr>
            <p:cNvPr id="82" name="椭圆 81"/>
            <p:cNvSpPr/>
            <p:nvPr/>
          </p:nvSpPr>
          <p:spPr>
            <a:xfrm>
              <a:off x="588963" y="5013325"/>
              <a:ext cx="360362" cy="358775"/>
            </a:xfrm>
            <a:prstGeom prst="ellipse">
              <a:avLst/>
            </a:prstGeom>
            <a:solidFill>
              <a:srgbClr val="6699FF"/>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0030101010101" pitchFamily="49" charset="-122"/>
                <a:cs typeface="Times New Roman" panose="02020603050405020304" pitchFamily="18" charset="0"/>
              </a:endParaRPr>
            </a:p>
          </p:txBody>
        </p:sp>
        <p:sp>
          <p:nvSpPr>
            <p:cNvPr id="83" name="椭圆 82"/>
            <p:cNvSpPr/>
            <p:nvPr/>
          </p:nvSpPr>
          <p:spPr>
            <a:xfrm>
              <a:off x="949325" y="5016500"/>
              <a:ext cx="360363" cy="360363"/>
            </a:xfrm>
            <a:prstGeom prst="ellipse">
              <a:avLst/>
            </a:prstGeom>
            <a:solidFill>
              <a:srgbClr val="6699FF"/>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0030101010101" pitchFamily="49" charset="-122"/>
                <a:cs typeface="Times New Roman" panose="02020603050405020304" pitchFamily="18" charset="0"/>
              </a:endParaRPr>
            </a:p>
          </p:txBody>
        </p:sp>
        <p:sp>
          <p:nvSpPr>
            <p:cNvPr id="84" name="椭圆 83"/>
            <p:cNvSpPr/>
            <p:nvPr/>
          </p:nvSpPr>
          <p:spPr>
            <a:xfrm>
              <a:off x="228600" y="5373688"/>
              <a:ext cx="360363" cy="358775"/>
            </a:xfrm>
            <a:prstGeom prst="ellipse">
              <a:avLst/>
            </a:prstGeom>
            <a:solidFill>
              <a:srgbClr val="6699FF"/>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0030101010101" pitchFamily="49" charset="-122"/>
                <a:cs typeface="Times New Roman" panose="02020603050405020304" pitchFamily="18" charset="0"/>
              </a:endParaRPr>
            </a:p>
          </p:txBody>
        </p:sp>
        <p:sp>
          <p:nvSpPr>
            <p:cNvPr id="85" name="椭圆 84"/>
            <p:cNvSpPr/>
            <p:nvPr/>
          </p:nvSpPr>
          <p:spPr>
            <a:xfrm>
              <a:off x="588963" y="5376863"/>
              <a:ext cx="360362" cy="360362"/>
            </a:xfrm>
            <a:prstGeom prst="ellipse">
              <a:avLst/>
            </a:prstGeom>
            <a:solidFill>
              <a:srgbClr val="6699FF"/>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0030101010101" pitchFamily="49" charset="-122"/>
                <a:cs typeface="Times New Roman" panose="02020603050405020304" pitchFamily="18" charset="0"/>
              </a:endParaRPr>
            </a:p>
          </p:txBody>
        </p:sp>
        <p:sp>
          <p:nvSpPr>
            <p:cNvPr id="86" name="椭圆 85"/>
            <p:cNvSpPr/>
            <p:nvPr/>
          </p:nvSpPr>
          <p:spPr>
            <a:xfrm>
              <a:off x="949325" y="5381625"/>
              <a:ext cx="360363" cy="358775"/>
            </a:xfrm>
            <a:prstGeom prst="ellipse">
              <a:avLst/>
            </a:prstGeom>
            <a:solidFill>
              <a:srgbClr val="6699FF"/>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0030101010101" pitchFamily="49" charset="-122"/>
                <a:cs typeface="Times New Roman" panose="02020603050405020304" pitchFamily="18" charset="0"/>
              </a:endParaRPr>
            </a:p>
          </p:txBody>
        </p:sp>
        <p:sp>
          <p:nvSpPr>
            <p:cNvPr id="87" name="椭圆 86"/>
            <p:cNvSpPr/>
            <p:nvPr/>
          </p:nvSpPr>
          <p:spPr>
            <a:xfrm>
              <a:off x="1311275" y="4656138"/>
              <a:ext cx="360363" cy="360362"/>
            </a:xfrm>
            <a:prstGeom prst="ellipse">
              <a:avLst/>
            </a:prstGeom>
            <a:solidFill>
              <a:srgbClr val="6699FF"/>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0030101010101" pitchFamily="49" charset="-122"/>
                <a:cs typeface="Times New Roman" panose="02020603050405020304" pitchFamily="18" charset="0"/>
              </a:endParaRPr>
            </a:p>
          </p:txBody>
        </p:sp>
        <p:sp>
          <p:nvSpPr>
            <p:cNvPr id="88" name="椭圆 87"/>
            <p:cNvSpPr/>
            <p:nvPr/>
          </p:nvSpPr>
          <p:spPr>
            <a:xfrm>
              <a:off x="1673225" y="4660900"/>
              <a:ext cx="358775" cy="360363"/>
            </a:xfrm>
            <a:prstGeom prst="ellipse">
              <a:avLst/>
            </a:prstGeom>
            <a:solidFill>
              <a:srgbClr val="6699FF"/>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0030101010101" pitchFamily="49" charset="-122"/>
                <a:cs typeface="Times New Roman" panose="02020603050405020304" pitchFamily="18" charset="0"/>
              </a:endParaRPr>
            </a:p>
          </p:txBody>
        </p:sp>
        <p:sp>
          <p:nvSpPr>
            <p:cNvPr id="89" name="椭圆 88"/>
            <p:cNvSpPr/>
            <p:nvPr/>
          </p:nvSpPr>
          <p:spPr>
            <a:xfrm>
              <a:off x="1311275" y="5016500"/>
              <a:ext cx="360363" cy="360363"/>
            </a:xfrm>
            <a:prstGeom prst="ellipse">
              <a:avLst/>
            </a:prstGeom>
            <a:solidFill>
              <a:srgbClr val="6699FF"/>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0030101010101" pitchFamily="49" charset="-122"/>
                <a:cs typeface="Times New Roman" panose="02020603050405020304" pitchFamily="18" charset="0"/>
              </a:endParaRPr>
            </a:p>
          </p:txBody>
        </p:sp>
        <p:sp>
          <p:nvSpPr>
            <p:cNvPr id="90" name="椭圆 89"/>
            <p:cNvSpPr/>
            <p:nvPr/>
          </p:nvSpPr>
          <p:spPr>
            <a:xfrm>
              <a:off x="1673225" y="5021263"/>
              <a:ext cx="358775" cy="360362"/>
            </a:xfrm>
            <a:prstGeom prst="ellipse">
              <a:avLst/>
            </a:prstGeom>
            <a:solidFill>
              <a:srgbClr val="6699FF"/>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0030101010101" pitchFamily="49" charset="-122"/>
                <a:cs typeface="Times New Roman" panose="02020603050405020304" pitchFamily="18" charset="0"/>
              </a:endParaRPr>
            </a:p>
          </p:txBody>
        </p:sp>
        <p:sp>
          <p:nvSpPr>
            <p:cNvPr id="91" name="椭圆 90"/>
            <p:cNvSpPr/>
            <p:nvPr/>
          </p:nvSpPr>
          <p:spPr>
            <a:xfrm>
              <a:off x="1311275" y="5381625"/>
              <a:ext cx="360363" cy="358775"/>
            </a:xfrm>
            <a:prstGeom prst="ellipse">
              <a:avLst/>
            </a:prstGeom>
            <a:solidFill>
              <a:srgbClr val="6699FF"/>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0030101010101" pitchFamily="49" charset="-122"/>
                <a:cs typeface="Times New Roman" panose="02020603050405020304" pitchFamily="18" charset="0"/>
              </a:endParaRPr>
            </a:p>
          </p:txBody>
        </p:sp>
        <p:sp>
          <p:nvSpPr>
            <p:cNvPr id="92" name="椭圆 91"/>
            <p:cNvSpPr/>
            <p:nvPr/>
          </p:nvSpPr>
          <p:spPr>
            <a:xfrm>
              <a:off x="1673225" y="5384800"/>
              <a:ext cx="358775" cy="360363"/>
            </a:xfrm>
            <a:prstGeom prst="ellipse">
              <a:avLst/>
            </a:prstGeom>
            <a:solidFill>
              <a:srgbClr val="6699FF"/>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0" i="0" u="none" strike="noStrike" kern="0" cap="none" spc="0" normalizeH="0" baseline="0" noProof="0" dirty="0">
                <a:ln>
                  <a:noFill/>
                </a:ln>
                <a:solidFill>
                  <a:prstClr val="white"/>
                </a:solidFill>
                <a:effectLst/>
                <a:uLnTx/>
                <a:uFillTx/>
                <a:latin typeface="Times New Roman" panose="02020603050405020304" pitchFamily="18" charset="0"/>
                <a:ea typeface="黑体" panose="02010600030101010101" pitchFamily="49" charset="-122"/>
                <a:cs typeface="Times New Roman" panose="02020603050405020304" pitchFamily="18" charset="0"/>
              </a:endParaRPr>
            </a:p>
          </p:txBody>
        </p:sp>
      </p:grpSp>
      <p:grpSp>
        <p:nvGrpSpPr>
          <p:cNvPr id="93" name="组合 92"/>
          <p:cNvGrpSpPr/>
          <p:nvPr/>
        </p:nvGrpSpPr>
        <p:grpSpPr bwMode="auto">
          <a:xfrm>
            <a:off x="2262188" y="3883496"/>
            <a:ext cx="2005012" cy="1752600"/>
            <a:chOff x="2262188" y="4267200"/>
            <a:chExt cx="2005012" cy="1752600"/>
          </a:xfrm>
        </p:grpSpPr>
        <p:sp>
          <p:nvSpPr>
            <p:cNvPr id="94" name="矩形 93"/>
            <p:cNvSpPr/>
            <p:nvPr/>
          </p:nvSpPr>
          <p:spPr>
            <a:xfrm>
              <a:off x="2266950" y="5486400"/>
              <a:ext cx="2000250" cy="533400"/>
            </a:xfrm>
            <a:prstGeom prst="rect">
              <a:avLst/>
            </a:prstGeom>
            <a:solidFill>
              <a:srgbClr val="B2B2B2">
                <a:lumMod val="75000"/>
              </a:srgbClr>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5" name="矩形 94"/>
            <p:cNvSpPr/>
            <p:nvPr/>
          </p:nvSpPr>
          <p:spPr>
            <a:xfrm>
              <a:off x="2262188" y="4267200"/>
              <a:ext cx="2001837" cy="533400"/>
            </a:xfrm>
            <a:prstGeom prst="rect">
              <a:avLst/>
            </a:prstGeom>
            <a:solidFill>
              <a:srgbClr val="B2B2B2">
                <a:lumMod val="75000"/>
              </a:srgbClr>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6" name="椭圆 95"/>
            <p:cNvSpPr/>
            <p:nvPr/>
          </p:nvSpPr>
          <p:spPr>
            <a:xfrm>
              <a:off x="3179763" y="4598988"/>
              <a:ext cx="179387" cy="179387"/>
            </a:xfrm>
            <a:prstGeom prst="ellipse">
              <a:avLst/>
            </a:prstGeom>
            <a:solidFill>
              <a:srgbClr val="FF9999"/>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97" name="直接箭头连接符 96"/>
            <p:cNvCxnSpPr/>
            <p:nvPr/>
          </p:nvCxnSpPr>
          <p:spPr>
            <a:xfrm>
              <a:off x="3484563" y="5105400"/>
              <a:ext cx="180975" cy="0"/>
            </a:xfrm>
            <a:prstGeom prst="straightConnector1">
              <a:avLst/>
            </a:prstGeom>
            <a:noFill/>
            <a:ln w="9525" cap="flat" cmpd="sng" algn="ctr">
              <a:solidFill>
                <a:sysClr val="windowText" lastClr="000000"/>
              </a:solidFill>
              <a:prstDash val="solid"/>
              <a:tailEnd type="arrow"/>
            </a:ln>
            <a:effectLst/>
          </p:spPr>
        </p:cxnSp>
        <p:sp>
          <p:nvSpPr>
            <p:cNvPr id="98" name="TextBox 35"/>
            <p:cNvSpPr txBox="1">
              <a:spLocks noChangeArrowheads="1"/>
            </p:cNvSpPr>
            <p:nvPr/>
          </p:nvSpPr>
          <p:spPr bwMode="auto">
            <a:xfrm>
              <a:off x="3621088" y="4964113"/>
              <a:ext cx="4860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zh-CN" sz="1800" b="1" i="1"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h</a:t>
              </a:r>
              <a:r>
                <a:rPr kumimoji="0" lang="el-GR" altLang="zh-CN" sz="1800" b="1" i="1"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υ</a:t>
              </a:r>
              <a:endParaRPr kumimoji="0" lang="zh-CN" altLang="en-US" sz="1800" b="1" i="1"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99" name="直接箭头连接符 98"/>
            <p:cNvCxnSpPr>
              <a:stCxn id="95" idx="2"/>
              <a:endCxn id="94" idx="0"/>
            </p:cNvCxnSpPr>
            <p:nvPr/>
          </p:nvCxnSpPr>
          <p:spPr>
            <a:xfrm>
              <a:off x="3263900" y="4800600"/>
              <a:ext cx="3175" cy="685800"/>
            </a:xfrm>
            <a:prstGeom prst="straightConnector1">
              <a:avLst/>
            </a:prstGeom>
            <a:noFill/>
            <a:ln w="9525" cap="flat" cmpd="sng" algn="ctr">
              <a:solidFill>
                <a:sysClr val="windowText" lastClr="000000"/>
              </a:solidFill>
              <a:prstDash val="solid"/>
              <a:tailEnd type="arrow"/>
            </a:ln>
            <a:effectLst/>
          </p:spPr>
        </p:cxnSp>
        <p:sp>
          <p:nvSpPr>
            <p:cNvPr id="100" name="椭圆 99"/>
            <p:cNvSpPr/>
            <p:nvPr/>
          </p:nvSpPr>
          <p:spPr>
            <a:xfrm>
              <a:off x="2262188" y="5649913"/>
              <a:ext cx="180975" cy="179387"/>
            </a:xfrm>
            <a:prstGeom prst="ellipse">
              <a:avLst/>
            </a:prstGeom>
            <a:solidFill>
              <a:srgbClr val="FF9999"/>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1" name="椭圆 100"/>
            <p:cNvSpPr/>
            <p:nvPr/>
          </p:nvSpPr>
          <p:spPr>
            <a:xfrm>
              <a:off x="2447925" y="5646738"/>
              <a:ext cx="179388" cy="180975"/>
            </a:xfrm>
            <a:prstGeom prst="ellipse">
              <a:avLst/>
            </a:prstGeom>
            <a:solidFill>
              <a:srgbClr val="FF9999"/>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2" name="椭圆 101"/>
            <p:cNvSpPr/>
            <p:nvPr/>
          </p:nvSpPr>
          <p:spPr>
            <a:xfrm>
              <a:off x="2625725" y="5648325"/>
              <a:ext cx="180975" cy="179388"/>
            </a:xfrm>
            <a:prstGeom prst="ellipse">
              <a:avLst/>
            </a:prstGeom>
            <a:solidFill>
              <a:srgbClr val="FF9999"/>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3" name="椭圆 102"/>
            <p:cNvSpPr/>
            <p:nvPr/>
          </p:nvSpPr>
          <p:spPr>
            <a:xfrm>
              <a:off x="2811463" y="5648325"/>
              <a:ext cx="179387" cy="179388"/>
            </a:xfrm>
            <a:prstGeom prst="ellipse">
              <a:avLst/>
            </a:prstGeom>
            <a:solidFill>
              <a:srgbClr val="FF9999"/>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 name="椭圆 103"/>
            <p:cNvSpPr/>
            <p:nvPr/>
          </p:nvSpPr>
          <p:spPr>
            <a:xfrm>
              <a:off x="2995613" y="5640388"/>
              <a:ext cx="179387" cy="180975"/>
            </a:xfrm>
            <a:prstGeom prst="ellipse">
              <a:avLst/>
            </a:prstGeom>
            <a:solidFill>
              <a:srgbClr val="FF9999"/>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5" name="椭圆 104"/>
            <p:cNvSpPr/>
            <p:nvPr/>
          </p:nvSpPr>
          <p:spPr>
            <a:xfrm>
              <a:off x="3179763" y="5638800"/>
              <a:ext cx="180975" cy="179388"/>
            </a:xfrm>
            <a:prstGeom prst="ellipse">
              <a:avLst/>
            </a:prstGeom>
            <a:solidFill>
              <a:srgbClr val="FF9999"/>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6" name="椭圆 105"/>
            <p:cNvSpPr/>
            <p:nvPr/>
          </p:nvSpPr>
          <p:spPr>
            <a:xfrm>
              <a:off x="3359150" y="5640388"/>
              <a:ext cx="179388" cy="179387"/>
            </a:xfrm>
            <a:prstGeom prst="ellipse">
              <a:avLst/>
            </a:prstGeom>
            <a:solidFill>
              <a:srgbClr val="FF9999"/>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7" name="椭圆 106"/>
            <p:cNvSpPr/>
            <p:nvPr/>
          </p:nvSpPr>
          <p:spPr>
            <a:xfrm>
              <a:off x="3543300" y="5640388"/>
              <a:ext cx="180975" cy="179387"/>
            </a:xfrm>
            <a:prstGeom prst="ellipse">
              <a:avLst/>
            </a:prstGeom>
            <a:solidFill>
              <a:srgbClr val="FF9999"/>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8" name="椭圆 107"/>
            <p:cNvSpPr/>
            <p:nvPr/>
          </p:nvSpPr>
          <p:spPr>
            <a:xfrm>
              <a:off x="3719513" y="5638800"/>
              <a:ext cx="179387" cy="179388"/>
            </a:xfrm>
            <a:prstGeom prst="ellipse">
              <a:avLst/>
            </a:prstGeom>
            <a:solidFill>
              <a:srgbClr val="FF9999"/>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9" name="椭圆 108"/>
            <p:cNvSpPr/>
            <p:nvPr/>
          </p:nvSpPr>
          <p:spPr>
            <a:xfrm>
              <a:off x="3898900" y="5640388"/>
              <a:ext cx="179388" cy="179387"/>
            </a:xfrm>
            <a:prstGeom prst="ellipse">
              <a:avLst/>
            </a:prstGeom>
            <a:solidFill>
              <a:srgbClr val="FF9999"/>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0" name="椭圆 109"/>
            <p:cNvSpPr/>
            <p:nvPr/>
          </p:nvSpPr>
          <p:spPr>
            <a:xfrm>
              <a:off x="4083050" y="5640388"/>
              <a:ext cx="180975" cy="179387"/>
            </a:xfrm>
            <a:prstGeom prst="ellipse">
              <a:avLst/>
            </a:prstGeom>
            <a:solidFill>
              <a:srgbClr val="FF9999"/>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1" name="椭圆 110"/>
            <p:cNvSpPr/>
            <p:nvPr/>
          </p:nvSpPr>
          <p:spPr>
            <a:xfrm>
              <a:off x="2263775" y="5829300"/>
              <a:ext cx="179388" cy="180975"/>
            </a:xfrm>
            <a:prstGeom prst="ellipse">
              <a:avLst/>
            </a:prstGeom>
            <a:solidFill>
              <a:srgbClr val="FF9999"/>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2" name="椭圆 111"/>
            <p:cNvSpPr/>
            <p:nvPr/>
          </p:nvSpPr>
          <p:spPr>
            <a:xfrm>
              <a:off x="2447925" y="5827713"/>
              <a:ext cx="179388" cy="179387"/>
            </a:xfrm>
            <a:prstGeom prst="ellipse">
              <a:avLst/>
            </a:prstGeom>
            <a:solidFill>
              <a:srgbClr val="FF9999"/>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3" name="椭圆 112"/>
            <p:cNvSpPr/>
            <p:nvPr/>
          </p:nvSpPr>
          <p:spPr>
            <a:xfrm>
              <a:off x="2627313" y="5827713"/>
              <a:ext cx="179387" cy="180975"/>
            </a:xfrm>
            <a:prstGeom prst="ellipse">
              <a:avLst/>
            </a:prstGeom>
            <a:solidFill>
              <a:srgbClr val="FF9999"/>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4" name="椭圆 113"/>
            <p:cNvSpPr/>
            <p:nvPr/>
          </p:nvSpPr>
          <p:spPr>
            <a:xfrm>
              <a:off x="2811463" y="5827713"/>
              <a:ext cx="179387" cy="180975"/>
            </a:xfrm>
            <a:prstGeom prst="ellipse">
              <a:avLst/>
            </a:prstGeom>
            <a:solidFill>
              <a:srgbClr val="FF9999"/>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5" name="椭圆 114"/>
            <p:cNvSpPr/>
            <p:nvPr/>
          </p:nvSpPr>
          <p:spPr>
            <a:xfrm>
              <a:off x="2995613" y="5821363"/>
              <a:ext cx="180975" cy="179387"/>
            </a:xfrm>
            <a:prstGeom prst="ellipse">
              <a:avLst/>
            </a:prstGeom>
            <a:solidFill>
              <a:srgbClr val="FF9999"/>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6" name="椭圆 115"/>
            <p:cNvSpPr/>
            <p:nvPr/>
          </p:nvSpPr>
          <p:spPr>
            <a:xfrm>
              <a:off x="3181350" y="5819775"/>
              <a:ext cx="179388" cy="179388"/>
            </a:xfrm>
            <a:prstGeom prst="ellipse">
              <a:avLst/>
            </a:prstGeom>
            <a:solidFill>
              <a:srgbClr val="FF9999"/>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7" name="椭圆 116"/>
            <p:cNvSpPr/>
            <p:nvPr/>
          </p:nvSpPr>
          <p:spPr>
            <a:xfrm>
              <a:off x="3359150" y="5819775"/>
              <a:ext cx="180975" cy="180975"/>
            </a:xfrm>
            <a:prstGeom prst="ellipse">
              <a:avLst/>
            </a:prstGeom>
            <a:solidFill>
              <a:srgbClr val="FF9999"/>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8" name="椭圆 117"/>
            <p:cNvSpPr/>
            <p:nvPr/>
          </p:nvSpPr>
          <p:spPr>
            <a:xfrm>
              <a:off x="3544888" y="5819775"/>
              <a:ext cx="179387" cy="180975"/>
            </a:xfrm>
            <a:prstGeom prst="ellipse">
              <a:avLst/>
            </a:prstGeom>
            <a:solidFill>
              <a:srgbClr val="FF9999"/>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9" name="椭圆 118"/>
            <p:cNvSpPr/>
            <p:nvPr/>
          </p:nvSpPr>
          <p:spPr>
            <a:xfrm>
              <a:off x="3719513" y="5819775"/>
              <a:ext cx="180975" cy="179388"/>
            </a:xfrm>
            <a:prstGeom prst="ellipse">
              <a:avLst/>
            </a:prstGeom>
            <a:solidFill>
              <a:srgbClr val="FF9999"/>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0" name="椭圆 119"/>
            <p:cNvSpPr/>
            <p:nvPr/>
          </p:nvSpPr>
          <p:spPr>
            <a:xfrm>
              <a:off x="3898900" y="5819775"/>
              <a:ext cx="179388" cy="180975"/>
            </a:xfrm>
            <a:prstGeom prst="ellipse">
              <a:avLst/>
            </a:prstGeom>
            <a:solidFill>
              <a:srgbClr val="FF9999"/>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1" name="椭圆 120"/>
            <p:cNvSpPr/>
            <p:nvPr/>
          </p:nvSpPr>
          <p:spPr>
            <a:xfrm>
              <a:off x="4083050" y="5819775"/>
              <a:ext cx="180975" cy="180975"/>
            </a:xfrm>
            <a:prstGeom prst="ellipse">
              <a:avLst/>
            </a:prstGeom>
            <a:solidFill>
              <a:srgbClr val="FF9999"/>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12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00600" y="1412776"/>
            <a:ext cx="4143375" cy="436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3" name="直接箭头连接符 122"/>
          <p:cNvCxnSpPr/>
          <p:nvPr/>
        </p:nvCxnSpPr>
        <p:spPr>
          <a:xfrm flipV="1">
            <a:off x="2513013" y="2248371"/>
            <a:ext cx="127000" cy="366713"/>
          </a:xfrm>
          <a:prstGeom prst="straightConnector1">
            <a:avLst/>
          </a:prstGeom>
          <a:noFill/>
          <a:ln w="9525" cap="flat" cmpd="sng" algn="ctr">
            <a:solidFill>
              <a:sysClr val="windowText" lastClr="000000"/>
            </a:solidFill>
            <a:prstDash val="solid"/>
            <a:tailEnd type="arrow"/>
          </a:ln>
          <a:effectLst/>
        </p:spPr>
      </p:cxnSp>
      <p:cxnSp>
        <p:nvCxnSpPr>
          <p:cNvPr id="124" name="直接箭头连接符 123"/>
          <p:cNvCxnSpPr/>
          <p:nvPr/>
        </p:nvCxnSpPr>
        <p:spPr>
          <a:xfrm>
            <a:off x="2716213" y="2248371"/>
            <a:ext cx="184150" cy="366713"/>
          </a:xfrm>
          <a:prstGeom prst="straightConnector1">
            <a:avLst/>
          </a:prstGeom>
          <a:noFill/>
          <a:ln w="9525" cap="flat" cmpd="sng" algn="ctr">
            <a:solidFill>
              <a:sysClr val="windowText" lastClr="000000"/>
            </a:solidFill>
            <a:prstDash val="soli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r>
              <a:rPr lang="zh-CN" altLang="en-US" b="1">
                <a:latin typeface="微软雅黑" panose="020B0503020204020204" pitchFamily="34" charset="-122"/>
                <a:ea typeface="微软雅黑" panose="020B0503020204020204" pitchFamily="34" charset="-122"/>
              </a:rPr>
              <a:t>固体物理基础（</a:t>
            </a:r>
            <a:r>
              <a:rPr lang="en-US" altLang="zh-CN" b="1">
                <a:latin typeface="微软雅黑" panose="020B0503020204020204" pitchFamily="34" charset="-122"/>
                <a:ea typeface="微软雅黑" panose="020B0503020204020204" pitchFamily="34" charset="-122"/>
              </a:rPr>
              <a:t>2023</a:t>
            </a:r>
            <a:r>
              <a:rPr lang="zh-CN" altLang="en-US" b="1">
                <a:latin typeface="微软雅黑" panose="020B0503020204020204" pitchFamily="34" charset="-122"/>
                <a:ea typeface="微软雅黑" panose="020B0503020204020204" pitchFamily="34" charset="-122"/>
              </a:rPr>
              <a:t>春）</a:t>
            </a:r>
            <a:endParaRPr lang="zh-CN" altLang="en-US" b="1" dirty="0">
              <a:latin typeface="微软雅黑" panose="020B0503020204020204" pitchFamily="34" charset="-122"/>
              <a:ea typeface="微软雅黑" panose="020B0503020204020204" pitchFamily="34" charset="-122"/>
            </a:endParaRPr>
          </a:p>
        </p:txBody>
      </p:sp>
      <p:sp>
        <p:nvSpPr>
          <p:cNvPr id="3" name="页脚占位符 2"/>
          <p:cNvSpPr>
            <a:spLocks noGrp="1"/>
          </p:cNvSpPr>
          <p:nvPr>
            <p:ph type="ftr" sz="quarter" idx="11"/>
          </p:nvPr>
        </p:nvSpPr>
        <p:spPr/>
        <p:txBody>
          <a:bodyPr/>
          <a:lstStyle/>
          <a:p>
            <a:r>
              <a:rPr lang="zh-CN" altLang="en-US" b="1">
                <a:latin typeface="微软雅黑" panose="020B0503020204020204" pitchFamily="34" charset="-122"/>
                <a:ea typeface="微软雅黑" panose="020B0503020204020204" pitchFamily="34" charset="-122"/>
              </a:rPr>
              <a:t>清华大学电子工程系  汪莱</a:t>
            </a:r>
            <a:endParaRPr lang="zh-CN" altLang="en-US" b="1">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9D19C128-1670-4BC3-8954-1BFA4EBDDEA1}" type="slidenum">
              <a:rPr lang="zh-CN" altLang="en-US" b="1" smtClean="0">
                <a:latin typeface="微软雅黑" panose="020B0503020204020204" pitchFamily="34" charset="-122"/>
                <a:ea typeface="微软雅黑" panose="020B0503020204020204" pitchFamily="34" charset="-122"/>
              </a:rPr>
            </a:fld>
            <a:endParaRPr lang="zh-CN" altLang="en-US" b="1">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008062" y="1275928"/>
            <a:ext cx="712787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722692" y="332656"/>
            <a:ext cx="7704856" cy="707886"/>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40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Arial" panose="020B0604020202020204" pitchFamily="34" charset="0"/>
              </a:rPr>
              <a:t>不同颜色</a:t>
            </a:r>
            <a:r>
              <a:rPr kumimoji="0" lang="en-US" altLang="zh-CN" sz="40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Arial" panose="020B0604020202020204" pitchFamily="34" charset="0"/>
              </a:rPr>
              <a:t>LED</a:t>
            </a:r>
            <a:r>
              <a:rPr kumimoji="0" lang="zh-CN" altLang="en-US" sz="40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Arial" panose="020B0604020202020204" pitchFamily="34" charset="0"/>
              </a:rPr>
              <a:t>的发展</a:t>
            </a:r>
            <a:endPar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rrowheads="1"/>
          </p:cNvSpPr>
          <p:nvPr>
            <p:ph type="title"/>
          </p:nvPr>
        </p:nvSpPr>
        <p:spPr/>
        <p:txBody>
          <a:bodyPr>
            <a:normAutofit/>
          </a:bodyPr>
          <a:lstStyle/>
          <a:p>
            <a:r>
              <a:rPr lang="zh-CN" altLang="en-US" dirty="0">
                <a:solidFill>
                  <a:srgbClr val="7030A0"/>
                </a:solidFill>
              </a:rPr>
              <a:t>上课时间地点</a:t>
            </a:r>
            <a:endParaRPr lang="zh-CN" altLang="en-US" dirty="0">
              <a:solidFill>
                <a:srgbClr val="7030A0"/>
              </a:solidFill>
            </a:endParaRPr>
          </a:p>
        </p:txBody>
      </p:sp>
      <p:sp>
        <p:nvSpPr>
          <p:cNvPr id="13316" name="日期占位符 3"/>
          <p:cNvSpPr>
            <a:spLocks noGrp="1"/>
          </p:cNvSpPr>
          <p:nvPr>
            <p:ph type="dt" sz="quarter" idx="10"/>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lvl1pPr eaLnBrk="0" hangingPunct="0">
              <a:defRPr>
                <a:solidFill>
                  <a:schemeClr val="tx1"/>
                </a:solidFill>
                <a:latin typeface="Arial" panose="020B0604020202020204" pitchFamily="34" charset="0"/>
                <a:ea typeface="楷体_GB2312" pitchFamily="49" charset="-122"/>
              </a:defRPr>
            </a:lvl1pPr>
            <a:lvl2pPr marL="742950" indent="-285750" eaLnBrk="0" hangingPunct="0">
              <a:defRPr>
                <a:solidFill>
                  <a:schemeClr val="tx1"/>
                </a:solidFill>
                <a:latin typeface="Arial" panose="020B0604020202020204" pitchFamily="34" charset="0"/>
                <a:ea typeface="楷体_GB2312" pitchFamily="49" charset="-122"/>
              </a:defRPr>
            </a:lvl2pPr>
            <a:lvl3pPr marL="1143000" indent="-228600" eaLnBrk="0" hangingPunct="0">
              <a:defRPr>
                <a:solidFill>
                  <a:schemeClr val="tx1"/>
                </a:solidFill>
                <a:latin typeface="Arial" panose="020B0604020202020204" pitchFamily="34" charset="0"/>
                <a:ea typeface="楷体_GB2312" pitchFamily="49" charset="-122"/>
              </a:defRPr>
            </a:lvl3pPr>
            <a:lvl4pPr marL="1600200" indent="-228600" eaLnBrk="0" hangingPunct="0">
              <a:defRPr>
                <a:solidFill>
                  <a:schemeClr val="tx1"/>
                </a:solidFill>
                <a:latin typeface="Arial" panose="020B0604020202020204" pitchFamily="34" charset="0"/>
                <a:ea typeface="楷体_GB2312" pitchFamily="49" charset="-122"/>
              </a:defRPr>
            </a:lvl4pPr>
            <a:lvl5pPr marL="2057400" indent="-228600" eaLnBrk="0" hangingPunct="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r>
              <a:rPr lang="zh-CN" altLang="en-US">
                <a:latin typeface="微软雅黑" panose="020B0503020204020204" pitchFamily="34" charset="-122"/>
                <a:ea typeface="微软雅黑" panose="020B0503020204020204" pitchFamily="34" charset="-122"/>
              </a:rPr>
              <a:t>固体物理基础（</a:t>
            </a:r>
            <a:r>
              <a:rPr lang="en-US" altLang="zh-CN">
                <a:latin typeface="微软雅黑" panose="020B0503020204020204" pitchFamily="34" charset="-122"/>
                <a:ea typeface="微软雅黑" panose="020B0503020204020204" pitchFamily="34" charset="-122"/>
              </a:rPr>
              <a:t>2023</a:t>
            </a:r>
            <a:r>
              <a:rPr lang="zh-CN" altLang="en-US">
                <a:latin typeface="微软雅黑" panose="020B0503020204020204" pitchFamily="34" charset="-122"/>
                <a:ea typeface="微软雅黑" panose="020B0503020204020204" pitchFamily="34" charset="-122"/>
              </a:rPr>
              <a:t>春）</a:t>
            </a:r>
            <a:endParaRPr lang="en-US" altLang="zh-CN" dirty="0">
              <a:latin typeface="微软雅黑" panose="020B0503020204020204" pitchFamily="34" charset="-122"/>
              <a:ea typeface="微软雅黑" panose="020B0503020204020204" pitchFamily="34" charset="-122"/>
            </a:endParaRPr>
          </a:p>
        </p:txBody>
      </p:sp>
      <p:sp>
        <p:nvSpPr>
          <p:cNvPr id="13317" name="页脚占位符 4"/>
          <p:cNvSpPr>
            <a:spLocks noGrp="1"/>
          </p:cNvSpPr>
          <p:nvPr>
            <p:ph type="ftr" sz="quarter" idx="11"/>
          </p:nvPr>
        </p:nvSpPr>
        <p:spPr bwMode="auto">
          <a:xfrm>
            <a:off x="3124200" y="635635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lvl1pPr eaLnBrk="0" hangingPunct="0">
              <a:defRPr>
                <a:solidFill>
                  <a:schemeClr val="tx1"/>
                </a:solidFill>
                <a:latin typeface="Arial" panose="020B0604020202020204" pitchFamily="34" charset="0"/>
                <a:ea typeface="楷体_GB2312" pitchFamily="49" charset="-122"/>
              </a:defRPr>
            </a:lvl1pPr>
            <a:lvl2pPr marL="742950" indent="-285750" eaLnBrk="0" hangingPunct="0">
              <a:defRPr>
                <a:solidFill>
                  <a:schemeClr val="tx1"/>
                </a:solidFill>
                <a:latin typeface="Arial" panose="020B0604020202020204" pitchFamily="34" charset="0"/>
                <a:ea typeface="楷体_GB2312" pitchFamily="49" charset="-122"/>
              </a:defRPr>
            </a:lvl2pPr>
            <a:lvl3pPr marL="1143000" indent="-228600" eaLnBrk="0" hangingPunct="0">
              <a:defRPr>
                <a:solidFill>
                  <a:schemeClr val="tx1"/>
                </a:solidFill>
                <a:latin typeface="Arial" panose="020B0604020202020204" pitchFamily="34" charset="0"/>
                <a:ea typeface="楷体_GB2312" pitchFamily="49" charset="-122"/>
              </a:defRPr>
            </a:lvl3pPr>
            <a:lvl4pPr marL="1600200" indent="-228600" eaLnBrk="0" hangingPunct="0">
              <a:defRPr>
                <a:solidFill>
                  <a:schemeClr val="tx1"/>
                </a:solidFill>
                <a:latin typeface="Arial" panose="020B0604020202020204" pitchFamily="34" charset="0"/>
                <a:ea typeface="楷体_GB2312" pitchFamily="49" charset="-122"/>
              </a:defRPr>
            </a:lvl4pPr>
            <a:lvl5pPr marL="2057400" indent="-228600" eaLnBrk="0" hangingPunct="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r>
              <a:rPr lang="zh-CN" altLang="en-US">
                <a:latin typeface="微软雅黑" panose="020B0503020204020204" pitchFamily="34" charset="-122"/>
                <a:ea typeface="微软雅黑" panose="020B0503020204020204" pitchFamily="34" charset="-122"/>
              </a:rPr>
              <a:t>清华大学电子工程系  汪莱</a:t>
            </a:r>
            <a:endParaRPr lang="en-US" altLang="zh-CN">
              <a:latin typeface="微软雅黑" panose="020B0503020204020204" pitchFamily="34" charset="-122"/>
              <a:ea typeface="微软雅黑" panose="020B0503020204020204" pitchFamily="34" charset="-122"/>
            </a:endParaRPr>
          </a:p>
        </p:txBody>
      </p:sp>
      <p:sp>
        <p:nvSpPr>
          <p:cNvPr id="13318" name="灯片编号占位符 5"/>
          <p:cNvSpPr>
            <a:spLocks noGrp="1"/>
          </p:cNvSpPr>
          <p:nvPr>
            <p:ph type="sldNum" sz="quarter" idx="12"/>
          </p:nvPr>
        </p:nvSpPr>
        <p:spPr bwMode="auto">
          <a:xfrm>
            <a:off x="6553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lvl1pPr eaLnBrk="0" hangingPunct="0">
              <a:defRPr>
                <a:solidFill>
                  <a:schemeClr val="tx1"/>
                </a:solidFill>
                <a:latin typeface="Arial" panose="020B0604020202020204" pitchFamily="34" charset="0"/>
                <a:ea typeface="楷体_GB2312" pitchFamily="49" charset="-122"/>
              </a:defRPr>
            </a:lvl1pPr>
            <a:lvl2pPr marL="742950" indent="-285750" eaLnBrk="0" hangingPunct="0">
              <a:defRPr>
                <a:solidFill>
                  <a:schemeClr val="tx1"/>
                </a:solidFill>
                <a:latin typeface="Arial" panose="020B0604020202020204" pitchFamily="34" charset="0"/>
                <a:ea typeface="楷体_GB2312" pitchFamily="49" charset="-122"/>
              </a:defRPr>
            </a:lvl2pPr>
            <a:lvl3pPr marL="1143000" indent="-228600" eaLnBrk="0" hangingPunct="0">
              <a:defRPr>
                <a:solidFill>
                  <a:schemeClr val="tx1"/>
                </a:solidFill>
                <a:latin typeface="Arial" panose="020B0604020202020204" pitchFamily="34" charset="0"/>
                <a:ea typeface="楷体_GB2312" pitchFamily="49" charset="-122"/>
              </a:defRPr>
            </a:lvl3pPr>
            <a:lvl4pPr marL="1600200" indent="-228600" eaLnBrk="0" hangingPunct="0">
              <a:defRPr>
                <a:solidFill>
                  <a:schemeClr val="tx1"/>
                </a:solidFill>
                <a:latin typeface="Arial" panose="020B0604020202020204" pitchFamily="34" charset="0"/>
                <a:ea typeface="楷体_GB2312" pitchFamily="49" charset="-122"/>
              </a:defRPr>
            </a:lvl4pPr>
            <a:lvl5pPr marL="2057400" indent="-228600" eaLnBrk="0" hangingPunct="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fld id="{D2657D9E-FFA9-4268-BFC3-B031513F5156}" type="slidenum">
              <a:rPr lang="en-US" altLang="zh-CN" b="1" smtClean="0">
                <a:latin typeface="微软雅黑" panose="020B0503020204020204" pitchFamily="34" charset="-122"/>
                <a:ea typeface="微软雅黑" panose="020B0503020204020204" pitchFamily="34" charset="-122"/>
              </a:rPr>
            </a:fld>
            <a:endParaRPr lang="en-US" altLang="zh-CN" b="1">
              <a:latin typeface="微软雅黑" panose="020B0503020204020204" pitchFamily="34" charset="-122"/>
              <a:ea typeface="微软雅黑" panose="020B0503020204020204" pitchFamily="34" charset="-122"/>
            </a:endParaRPr>
          </a:p>
        </p:txBody>
      </p:sp>
      <p:pic>
        <p:nvPicPr>
          <p:cNvPr id="2" name="Picture 1"/>
          <p:cNvPicPr>
            <a:picLocks noChangeAspect="1"/>
          </p:cNvPicPr>
          <p:nvPr/>
        </p:nvPicPr>
        <p:blipFill>
          <a:blip r:embed="rId1"/>
          <a:stretch>
            <a:fillRect/>
          </a:stretch>
        </p:blipFill>
        <p:spPr>
          <a:xfrm>
            <a:off x="611505" y="1700530"/>
            <a:ext cx="4204970" cy="4413250"/>
          </a:xfrm>
          <a:prstGeom prst="rect">
            <a:avLst/>
          </a:prstGeom>
        </p:spPr>
      </p:pic>
      <p:sp>
        <p:nvSpPr>
          <p:cNvPr id="4" name="矩形 3"/>
          <p:cNvSpPr/>
          <p:nvPr/>
        </p:nvSpPr>
        <p:spPr>
          <a:xfrm>
            <a:off x="2021840" y="1700530"/>
            <a:ext cx="454025" cy="44138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580112" y="2670736"/>
            <a:ext cx="2677542" cy="829945"/>
          </a:xfrm>
          <a:prstGeom prst="rect">
            <a:avLst/>
          </a:prstGeom>
        </p:spPr>
        <p:txBody>
          <a:bodyPr wrap="square">
            <a:spAutoFit/>
          </a:bodyPr>
          <a:lstStyle/>
          <a:p>
            <a:pPr algn="ctr"/>
            <a:r>
              <a:rPr lang="zh-CN" altLang="en-US" sz="24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周二第</a:t>
            </a:r>
            <a:r>
              <a:rPr lang="en-US" altLang="zh-CN" sz="24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节</a:t>
            </a:r>
            <a:endParaRPr lang="en-US" altLang="zh-CN" sz="24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TW" altLang="zh-CN" sz="24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六教</a:t>
            </a:r>
            <a:r>
              <a:rPr lang="en-US" altLang="zh-TW" sz="24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6</a:t>
            </a:r>
            <a:r>
              <a:rPr lang="en-US" altLang="zh-CN" sz="24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B212</a:t>
            </a:r>
            <a:endParaRPr lang="zh-CN" altLang="en-US" sz="24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 name="直接连接符 4"/>
          <p:cNvCxnSpPr/>
          <p:nvPr/>
        </p:nvCxnSpPr>
        <p:spPr>
          <a:xfrm>
            <a:off x="2078397" y="4077067"/>
            <a:ext cx="340995" cy="14351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r>
              <a:rPr lang="zh-CN" altLang="en-US" b="1">
                <a:latin typeface="微软雅黑" panose="020B0503020204020204" pitchFamily="34" charset="-122"/>
                <a:ea typeface="微软雅黑" panose="020B0503020204020204" pitchFamily="34" charset="-122"/>
              </a:rPr>
              <a:t>固体物理基础（</a:t>
            </a:r>
            <a:r>
              <a:rPr lang="en-US" altLang="zh-CN" b="1">
                <a:latin typeface="微软雅黑" panose="020B0503020204020204" pitchFamily="34" charset="-122"/>
                <a:ea typeface="微软雅黑" panose="020B0503020204020204" pitchFamily="34" charset="-122"/>
              </a:rPr>
              <a:t>2023</a:t>
            </a:r>
            <a:r>
              <a:rPr lang="zh-CN" altLang="en-US" b="1">
                <a:latin typeface="微软雅黑" panose="020B0503020204020204" pitchFamily="34" charset="-122"/>
                <a:ea typeface="微软雅黑" panose="020B0503020204020204" pitchFamily="34" charset="-122"/>
              </a:rPr>
              <a:t>春）</a:t>
            </a:r>
            <a:endParaRPr lang="zh-CN" altLang="en-US" b="1"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b="1">
                <a:latin typeface="微软雅黑" panose="020B0503020204020204" pitchFamily="34" charset="-122"/>
                <a:ea typeface="微软雅黑" panose="020B0503020204020204" pitchFamily="34" charset="-122"/>
              </a:rPr>
              <a:t>清华大学电子工程系  汪莱</a:t>
            </a:r>
            <a:endParaRPr lang="zh-CN" altLang="en-US" b="1">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12"/>
          </p:nvPr>
        </p:nvSpPr>
        <p:spPr/>
        <p:txBody>
          <a:bodyPr/>
          <a:lstStyle/>
          <a:p>
            <a:fld id="{9D19C128-1670-4BC3-8954-1BFA4EBDDEA1}" type="slidenum">
              <a:rPr lang="zh-CN" altLang="en-US" b="1" smtClean="0">
                <a:latin typeface="微软雅黑" panose="020B0503020204020204" pitchFamily="34" charset="-122"/>
                <a:ea typeface="微软雅黑" panose="020B0503020204020204" pitchFamily="34" charset="-122"/>
              </a:rPr>
            </a:fld>
            <a:endParaRPr lang="zh-CN" altLang="en-US" b="1">
              <a:latin typeface="微软雅黑" panose="020B0503020204020204" pitchFamily="34" charset="-122"/>
              <a:ea typeface="微软雅黑" panose="020B0503020204020204" pitchFamily="34" charset="-122"/>
            </a:endParaRPr>
          </a:p>
        </p:txBody>
      </p:sp>
      <p:sp>
        <p:nvSpPr>
          <p:cNvPr id="9" name="标题 1"/>
          <p:cNvSpPr txBox="1"/>
          <p:nvPr/>
        </p:nvSpPr>
        <p:spPr bwMode="white">
          <a:xfrm>
            <a:off x="59630" y="152400"/>
            <a:ext cx="9036496"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2pPr>
            <a:lvl3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3pPr>
            <a:lvl4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4pPr>
            <a:lvl5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5pPr>
            <a:lvl6pPr marL="4572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6pPr>
            <a:lvl7pPr marL="9144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7pPr>
            <a:lvl8pPr marL="13716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8pPr>
            <a:lvl9pPr marL="18288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Arial" panose="020B0604020202020204" pitchFamily="34" charset="0"/>
              </a:rPr>
              <a:t>蓝光</a:t>
            </a:r>
            <a:r>
              <a:rPr kumimoji="0" lang="en-US" altLang="zh-CN" sz="320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Arial" panose="020B0604020202020204" pitchFamily="34" charset="0"/>
              </a:rPr>
              <a:t>LED</a:t>
            </a:r>
            <a:r>
              <a:rPr kumimoji="0" lang="zh-CN" altLang="en-US" sz="320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Arial" panose="020B0604020202020204" pitchFamily="34" charset="0"/>
              </a:rPr>
              <a:t>一度被认为是</a:t>
            </a:r>
            <a:r>
              <a:rPr kumimoji="0" lang="en-US" altLang="zh-CN" sz="320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Arial" panose="020B0604020202020204" pitchFamily="34" charset="0"/>
              </a:rPr>
              <a:t>20</a:t>
            </a:r>
            <a:r>
              <a:rPr kumimoji="0" lang="zh-CN" altLang="en-US" sz="320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Arial" panose="020B0604020202020204" pitchFamily="34" charset="0"/>
              </a:rPr>
              <a:t>世纪不可能完成的任务</a:t>
            </a:r>
            <a:endParaRPr kumimoji="0" lang="en-US" altLang="zh-CN" sz="320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10" name="表格 9"/>
          <p:cNvGraphicFramePr>
            <a:graphicFrameLocks noGrp="1"/>
          </p:cNvGraphicFramePr>
          <p:nvPr/>
        </p:nvGraphicFramePr>
        <p:xfrm>
          <a:off x="873034" y="1340768"/>
          <a:ext cx="7391400" cy="4699000"/>
        </p:xfrm>
        <a:graphic>
          <a:graphicData uri="http://schemas.openxmlformats.org/drawingml/2006/table">
            <a:tbl>
              <a:tblPr firstRow="1" bandRow="1"/>
              <a:tblGrid>
                <a:gridCol w="2463800"/>
                <a:gridCol w="2463800"/>
                <a:gridCol w="2463800"/>
              </a:tblGrid>
              <a:tr h="587375">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endParaRPr lang="zh-CN" altLang="en-US" sz="2400" b="1"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DDDDD"/>
                    </a:solidFill>
                  </a:tcPr>
                </a:tc>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altLang="zh-CN" sz="2400" b="1" dirty="0" err="1">
                          <a:solidFill>
                            <a:srgbClr val="0000CC"/>
                          </a:solidFill>
                          <a:latin typeface="微软雅黑" panose="020B0503020204020204" pitchFamily="34" charset="-122"/>
                          <a:ea typeface="微软雅黑" panose="020B0503020204020204" pitchFamily="34" charset="-122"/>
                        </a:rPr>
                        <a:t>ZnSe</a:t>
                      </a:r>
                      <a:endParaRPr lang="zh-CN" altLang="en-US" sz="2400" b="1" dirty="0">
                        <a:solidFill>
                          <a:srgbClr val="0000CC"/>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DDDDD"/>
                    </a:solidFill>
                  </a:tcPr>
                </a:tc>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altLang="zh-CN" sz="2400" b="1" dirty="0" err="1">
                          <a:solidFill>
                            <a:srgbClr val="0000CC"/>
                          </a:solidFill>
                          <a:latin typeface="微软雅黑" panose="020B0503020204020204" pitchFamily="34" charset="-122"/>
                          <a:ea typeface="微软雅黑" panose="020B0503020204020204" pitchFamily="34" charset="-122"/>
                        </a:rPr>
                        <a:t>GaN</a:t>
                      </a:r>
                      <a:endParaRPr lang="zh-CN" altLang="en-US" sz="2400" b="1" dirty="0">
                        <a:solidFill>
                          <a:srgbClr val="0000CC"/>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DDDDD"/>
                    </a:solidFill>
                  </a:tcPr>
                </a:tc>
              </a:tr>
              <a:tr h="587375">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zh-CN" altLang="en-US" sz="2400" b="1"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直接带隙</a:t>
                      </a:r>
                      <a:endParaRPr lang="zh-CN" altLang="en-US" sz="2400" b="1"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DDDD">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zh-CN" altLang="en-US" sz="2400" b="1" dirty="0">
                          <a:latin typeface="微软雅黑" panose="020B0503020204020204" pitchFamily="34" charset="-122"/>
                          <a:ea typeface="微软雅黑" panose="020B0503020204020204" pitchFamily="34" charset="-122"/>
                          <a:cs typeface="Times New Roman" panose="02020603050405020304"/>
                        </a:rPr>
                        <a:t>√</a:t>
                      </a:r>
                      <a:endParaRPr lang="zh-CN" altLang="en-US" sz="2400" b="1"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DDDD">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b="1" dirty="0">
                          <a:latin typeface="微软雅黑" panose="020B0503020204020204" pitchFamily="34" charset="-122"/>
                          <a:ea typeface="微软雅黑" panose="020B0503020204020204" pitchFamily="34" charset="-122"/>
                          <a:cs typeface="Times New Roman" panose="02020603050405020304"/>
                        </a:rPr>
                        <a:t>√</a:t>
                      </a:r>
                      <a:endParaRPr lang="zh-CN" altLang="en-US" sz="2400" b="1"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DDDD">
                        <a:tint val="40000"/>
                      </a:srgbClr>
                    </a:solidFill>
                  </a:tcPr>
                </a:tc>
              </a:tr>
              <a:tr h="587375">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zh-CN" altLang="en-US" sz="2400" b="1"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晶格匹配的衬底</a:t>
                      </a:r>
                      <a:endParaRPr lang="zh-CN" altLang="en-US" sz="2400" b="1"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DDDD">
                        <a:tint val="2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zh-CN" altLang="en-US" sz="2400" b="1" dirty="0">
                          <a:latin typeface="微软雅黑" panose="020B0503020204020204" pitchFamily="34" charset="-122"/>
                          <a:ea typeface="微软雅黑" panose="020B0503020204020204" pitchFamily="34" charset="-122"/>
                          <a:cs typeface="Times New Roman" panose="02020603050405020304"/>
                        </a:rPr>
                        <a:t>√</a:t>
                      </a:r>
                      <a:endParaRPr lang="zh-CN" altLang="en-US" sz="2400" b="1"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DDDD">
                        <a:tint val="2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rgbClr val="FF0000"/>
                          </a:solidFill>
                          <a:latin typeface="微软雅黑" panose="020B0503020204020204" pitchFamily="34" charset="-122"/>
                          <a:ea typeface="微软雅黑" panose="020B0503020204020204" pitchFamily="34" charset="-122"/>
                        </a:rPr>
                        <a:t>×</a:t>
                      </a:r>
                      <a:endParaRPr lang="zh-CN" altLang="en-US" sz="2400" b="1" dirty="0">
                        <a:solidFill>
                          <a:srgbClr val="FF0000"/>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DDDD">
                        <a:tint val="20000"/>
                      </a:srgbClr>
                    </a:solidFill>
                  </a:tcPr>
                </a:tc>
              </a:tr>
              <a:tr h="587375">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zh-CN" altLang="en-US" sz="2400" b="1"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位错密度</a:t>
                      </a:r>
                      <a:endParaRPr lang="zh-CN" altLang="en-US" sz="2400" b="1"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DDDD">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altLang="zh-CN" sz="2400" b="1" dirty="0">
                          <a:latin typeface="微软雅黑" panose="020B0503020204020204" pitchFamily="34" charset="-122"/>
                          <a:ea typeface="微软雅黑" panose="020B0503020204020204" pitchFamily="34" charset="-122"/>
                        </a:rPr>
                        <a:t>&lt;10</a:t>
                      </a:r>
                      <a:r>
                        <a:rPr lang="en-US" altLang="zh-CN" sz="2400" b="1" baseline="30000" dirty="0">
                          <a:latin typeface="微软雅黑" panose="020B0503020204020204" pitchFamily="34" charset="-122"/>
                          <a:ea typeface="微软雅黑" panose="020B0503020204020204" pitchFamily="34" charset="-122"/>
                        </a:rPr>
                        <a:t>3</a:t>
                      </a:r>
                      <a:r>
                        <a:rPr lang="en-US" altLang="zh-CN" sz="2400" b="1" dirty="0">
                          <a:latin typeface="微软雅黑" panose="020B0503020204020204" pitchFamily="34" charset="-122"/>
                          <a:ea typeface="微软雅黑" panose="020B0503020204020204" pitchFamily="34" charset="-122"/>
                        </a:rPr>
                        <a:t> cm</a:t>
                      </a:r>
                      <a:r>
                        <a:rPr lang="en-US" altLang="zh-CN" sz="2400" b="1" baseline="30000" dirty="0">
                          <a:latin typeface="微软雅黑" panose="020B0503020204020204" pitchFamily="34" charset="-122"/>
                          <a:ea typeface="微软雅黑" panose="020B0503020204020204" pitchFamily="34" charset="-122"/>
                        </a:rPr>
                        <a:t>-2</a:t>
                      </a:r>
                      <a:endParaRPr lang="zh-CN" altLang="en-US" sz="2400" b="1" baseline="300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DDDD">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altLang="zh-CN" sz="2400" b="1" dirty="0">
                          <a:solidFill>
                            <a:srgbClr val="FF0000"/>
                          </a:solidFill>
                          <a:latin typeface="微软雅黑" panose="020B0503020204020204" pitchFamily="34" charset="-122"/>
                          <a:ea typeface="微软雅黑" panose="020B0503020204020204" pitchFamily="34" charset="-122"/>
                        </a:rPr>
                        <a:t>&gt;10</a:t>
                      </a:r>
                      <a:r>
                        <a:rPr lang="en-US" altLang="zh-CN" sz="2400" b="1" baseline="30000" dirty="0">
                          <a:solidFill>
                            <a:srgbClr val="FF0000"/>
                          </a:solidFill>
                          <a:latin typeface="微软雅黑" panose="020B0503020204020204" pitchFamily="34" charset="-122"/>
                          <a:ea typeface="微软雅黑" panose="020B0503020204020204" pitchFamily="34" charset="-122"/>
                        </a:rPr>
                        <a:t>10</a:t>
                      </a:r>
                      <a:r>
                        <a:rPr lang="en-US" altLang="zh-CN" sz="2400" b="1" dirty="0">
                          <a:solidFill>
                            <a:srgbClr val="FF0000"/>
                          </a:solidFill>
                          <a:latin typeface="微软雅黑" panose="020B0503020204020204" pitchFamily="34" charset="-122"/>
                          <a:ea typeface="微软雅黑" panose="020B0503020204020204" pitchFamily="34" charset="-122"/>
                        </a:rPr>
                        <a:t> cm</a:t>
                      </a:r>
                      <a:r>
                        <a:rPr lang="en-US" altLang="zh-CN" sz="2400" b="1" baseline="30000" dirty="0">
                          <a:solidFill>
                            <a:srgbClr val="FF0000"/>
                          </a:solidFill>
                          <a:latin typeface="微软雅黑" panose="020B0503020204020204" pitchFamily="34" charset="-122"/>
                          <a:ea typeface="微软雅黑" panose="020B0503020204020204" pitchFamily="34" charset="-122"/>
                        </a:rPr>
                        <a:t>-2</a:t>
                      </a:r>
                      <a:endParaRPr lang="zh-CN" altLang="en-US" sz="2400" b="1" baseline="30000" dirty="0">
                        <a:solidFill>
                          <a:srgbClr val="FF0000"/>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DDDD">
                        <a:tint val="40000"/>
                      </a:srgbClr>
                    </a:solidFill>
                  </a:tcPr>
                </a:tc>
              </a:tr>
              <a:tr h="587375">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altLang="zh-CN" sz="2400" b="1"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en-US" sz="2400" b="1"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型掺杂</a:t>
                      </a:r>
                      <a:endParaRPr lang="zh-CN" altLang="en-US" sz="2400" b="1"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DDDD">
                        <a:tint val="2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zh-CN" altLang="en-US" sz="2400" b="1" dirty="0">
                          <a:latin typeface="微软雅黑" panose="020B0503020204020204" pitchFamily="34" charset="-122"/>
                          <a:ea typeface="微软雅黑" panose="020B0503020204020204" pitchFamily="34" charset="-122"/>
                          <a:cs typeface="Times New Roman" panose="02020603050405020304"/>
                        </a:rPr>
                        <a:t>√</a:t>
                      </a:r>
                      <a:endParaRPr lang="zh-CN" altLang="en-US" sz="2400" b="1"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DDDD">
                        <a:tint val="2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b="1" dirty="0">
                          <a:latin typeface="微软雅黑" panose="020B0503020204020204" pitchFamily="34" charset="-122"/>
                          <a:ea typeface="微软雅黑" panose="020B0503020204020204" pitchFamily="34" charset="-122"/>
                          <a:cs typeface="Times New Roman" panose="02020603050405020304"/>
                        </a:rPr>
                        <a:t>√</a:t>
                      </a:r>
                      <a:endParaRPr lang="zh-CN" altLang="en-US" sz="2400" b="1"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DDDD">
                        <a:tint val="20000"/>
                      </a:srgbClr>
                    </a:solidFill>
                  </a:tcPr>
                </a:tc>
              </a:tr>
              <a:tr h="587375">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altLang="zh-CN" sz="2400" b="1"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p</a:t>
                      </a:r>
                      <a:r>
                        <a:rPr lang="zh-CN" altLang="en-US" sz="2400" b="1"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型掺杂</a:t>
                      </a:r>
                      <a:endParaRPr lang="zh-CN" altLang="en-US" sz="2400" b="1"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DDDD">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rgbClr val="FF0000"/>
                          </a:solidFill>
                          <a:latin typeface="微软雅黑" panose="020B0503020204020204" pitchFamily="34" charset="-122"/>
                          <a:ea typeface="微软雅黑" panose="020B0503020204020204" pitchFamily="34" charset="-122"/>
                        </a:rPr>
                        <a:t>×</a:t>
                      </a:r>
                      <a:endParaRPr lang="zh-CN" altLang="en-US" sz="2400" b="1" dirty="0">
                        <a:solidFill>
                          <a:srgbClr val="FF0000"/>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DDDD">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rgbClr val="FF0000"/>
                          </a:solidFill>
                          <a:latin typeface="微软雅黑" panose="020B0503020204020204" pitchFamily="34" charset="-122"/>
                          <a:ea typeface="微软雅黑" panose="020B0503020204020204" pitchFamily="34" charset="-122"/>
                        </a:rPr>
                        <a:t>×</a:t>
                      </a:r>
                      <a:endParaRPr lang="zh-CN" altLang="en-US" sz="2400" b="1" dirty="0">
                        <a:solidFill>
                          <a:srgbClr val="FF0000"/>
                        </a:solidFill>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DDDD">
                        <a:tint val="40000"/>
                      </a:srgbClr>
                    </a:solidFill>
                  </a:tcPr>
                </a:tc>
              </a:tr>
              <a:tr h="587375">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zh-CN" altLang="en-US" sz="2400" b="1"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可形成异质结</a:t>
                      </a:r>
                      <a:endParaRPr lang="zh-CN" altLang="en-US" sz="2400" b="1"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DDDD">
                        <a:tint val="2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zh-CN" altLang="en-US" sz="2400" b="1" dirty="0">
                          <a:latin typeface="微软雅黑" panose="020B0503020204020204" pitchFamily="34" charset="-122"/>
                          <a:ea typeface="微软雅黑" panose="020B0503020204020204" pitchFamily="34" charset="-122"/>
                          <a:cs typeface="Times New Roman" panose="02020603050405020304"/>
                        </a:rPr>
                        <a:t>√</a:t>
                      </a:r>
                      <a:endParaRPr lang="zh-CN" altLang="en-US" sz="2400" b="1"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DDDD">
                        <a:tint val="2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b="1" dirty="0">
                          <a:latin typeface="微软雅黑" panose="020B0503020204020204" pitchFamily="34" charset="-122"/>
                          <a:ea typeface="微软雅黑" panose="020B0503020204020204" pitchFamily="34" charset="-122"/>
                          <a:cs typeface="Times New Roman" panose="02020603050405020304"/>
                        </a:rPr>
                        <a:t>√</a:t>
                      </a:r>
                      <a:endParaRPr lang="zh-CN" altLang="en-US" sz="2400" b="1"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DDDD">
                        <a:tint val="20000"/>
                      </a:srgbClr>
                    </a:solidFill>
                  </a:tcPr>
                </a:tc>
              </a:tr>
              <a:tr h="587375">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zh-CN" altLang="en-US" sz="2400" b="1"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rPr>
                        <a:t>研究人数</a:t>
                      </a:r>
                      <a:endParaRPr lang="zh-CN" altLang="en-US" sz="2400" b="1" dirty="0">
                        <a:solidFill>
                          <a:srgbClr val="0000CC"/>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DDDD">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altLang="zh-CN" sz="2400" b="1" dirty="0">
                          <a:latin typeface="微软雅黑" panose="020B0503020204020204" pitchFamily="34" charset="-122"/>
                          <a:ea typeface="微软雅黑" panose="020B0503020204020204" pitchFamily="34" charset="-122"/>
                        </a:rPr>
                        <a:t>&gt;10000</a:t>
                      </a:r>
                      <a:endParaRPr lang="zh-CN" altLang="en-US" sz="2400" b="1"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DDDD">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altLang="zh-CN" sz="2400" b="1" dirty="0">
                          <a:latin typeface="微软雅黑" panose="020B0503020204020204" pitchFamily="34" charset="-122"/>
                          <a:ea typeface="微软雅黑" panose="020B0503020204020204" pitchFamily="34" charset="-122"/>
                        </a:rPr>
                        <a:t>&lt;10</a:t>
                      </a:r>
                      <a:endParaRPr lang="zh-CN" altLang="en-US" sz="2400" b="1"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DDDDD">
                        <a:tint val="40000"/>
                      </a:srgbClr>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solidFill>
                  <a:srgbClr val="7030A0"/>
                </a:solidFill>
              </a:rPr>
              <a:t>三位科学家的贡献</a:t>
            </a:r>
            <a:endParaRPr lang="zh-CN" altLang="en-US" dirty="0">
              <a:solidFill>
                <a:srgbClr val="7030A0"/>
              </a:solidFill>
            </a:endParaRPr>
          </a:p>
        </p:txBody>
      </p:sp>
      <p:sp>
        <p:nvSpPr>
          <p:cNvPr id="2" name="日期占位符 1"/>
          <p:cNvSpPr>
            <a:spLocks noGrp="1"/>
          </p:cNvSpPr>
          <p:nvPr>
            <p:ph type="dt" sz="half" idx="10"/>
          </p:nvPr>
        </p:nvSpPr>
        <p:spPr/>
        <p:txBody>
          <a:bodyPr/>
          <a:lstStyle/>
          <a:p>
            <a:r>
              <a:rPr lang="zh-CN" altLang="en-US"/>
              <a:t>固体物理基础（</a:t>
            </a:r>
            <a:r>
              <a:rPr lang="en-US" altLang="zh-CN"/>
              <a:t>2023</a:t>
            </a:r>
            <a:r>
              <a:rPr lang="zh-CN" altLang="en-US"/>
              <a:t>春）</a:t>
            </a:r>
            <a:endParaRPr lang="zh-CN" altLang="en-US"/>
          </a:p>
        </p:txBody>
      </p:sp>
      <p:sp>
        <p:nvSpPr>
          <p:cNvPr id="3" name="页脚占位符 2"/>
          <p:cNvSpPr>
            <a:spLocks noGrp="1"/>
          </p:cNvSpPr>
          <p:nvPr>
            <p:ph type="ftr" sz="quarter" idx="11"/>
          </p:nvPr>
        </p:nvSpPr>
        <p:spPr/>
        <p:txBody>
          <a:bodyPr/>
          <a:lstStyle/>
          <a:p>
            <a:r>
              <a:rPr lang="zh-CN" altLang="en-US"/>
              <a:t>清华大学电子工程系  汪莱</a:t>
            </a:r>
            <a:endParaRPr lang="zh-CN" altLang="en-US"/>
          </a:p>
        </p:txBody>
      </p:sp>
      <p:sp>
        <p:nvSpPr>
          <p:cNvPr id="4" name="灯片编号占位符 3"/>
          <p:cNvSpPr>
            <a:spLocks noGrp="1"/>
          </p:cNvSpPr>
          <p:nvPr>
            <p:ph type="sldNum" sz="quarter" idx="12"/>
          </p:nvPr>
        </p:nvSpPr>
        <p:spPr/>
        <p:txBody>
          <a:bodyPr/>
          <a:lstStyle/>
          <a:p>
            <a:fld id="{9D19C128-1670-4BC3-8954-1BFA4EBDDEA1}" type="slidenum">
              <a:rPr lang="zh-CN" altLang="en-US" smtClean="0"/>
            </a:fld>
            <a:endParaRPr lang="zh-CN" altLang="en-US"/>
          </a:p>
        </p:txBody>
      </p:sp>
      <p:pic>
        <p:nvPicPr>
          <p:cNvPr id="7"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07504" y="1577412"/>
            <a:ext cx="1470272" cy="177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p:nvPr/>
        </p:nvSpPr>
        <p:spPr bwMode="white">
          <a:xfrm>
            <a:off x="107505" y="3443185"/>
            <a:ext cx="2833688" cy="3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2pPr>
            <a:lvl3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3pPr>
            <a:lvl4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4pPr>
            <a:lvl5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5pPr>
            <a:lvl6pPr marL="4572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6pPr>
            <a:lvl7pPr marL="9144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7pPr>
            <a:lvl8pPr marL="13716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8pPr>
            <a:lvl9pPr marL="18288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9pPr>
          </a:lstStyle>
          <a:p>
            <a:pPr>
              <a:defRPr/>
            </a:pPr>
            <a:r>
              <a:rPr lang="zh-CN" altLang="en-US" sz="1600" dirty="0">
                <a:solidFill>
                  <a:prstClr val="black"/>
                </a:solidFill>
                <a:latin typeface="微软雅黑" panose="020B0503020204020204" pitchFamily="34" charset="-122"/>
                <a:ea typeface="微软雅黑" panose="020B0503020204020204" pitchFamily="34" charset="-122"/>
              </a:rPr>
              <a:t>名古屋师生：赤崎勇、</a:t>
            </a:r>
            <a:r>
              <a:rPr lang="zh-CN" altLang="en-US" sz="1600" kern="0" dirty="0">
                <a:solidFill>
                  <a:prstClr val="black"/>
                </a:solidFill>
                <a:latin typeface="微软雅黑" panose="020B0503020204020204" pitchFamily="34" charset="-122"/>
                <a:ea typeface="微软雅黑" panose="020B0503020204020204" pitchFamily="34" charset="-122"/>
              </a:rPr>
              <a:t>天野浩</a:t>
            </a:r>
            <a:endParaRPr lang="zh-CN" altLang="en-US" sz="1600" kern="0" dirty="0">
              <a:solidFill>
                <a:prstClr val="black"/>
              </a:solidFill>
              <a:latin typeface="微软雅黑" panose="020B0503020204020204" pitchFamily="34" charset="-122"/>
              <a:ea typeface="微软雅黑" panose="020B0503020204020204" pitchFamily="34" charset="-122"/>
            </a:endParaRPr>
          </a:p>
        </p:txBody>
      </p:sp>
      <p:pic>
        <p:nvPicPr>
          <p:cNvPr id="9"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83098" y="1568836"/>
            <a:ext cx="1258095" cy="1788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64043" y="3933056"/>
            <a:ext cx="1348102" cy="1788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标题 1"/>
          <p:cNvSpPr txBox="1"/>
          <p:nvPr/>
        </p:nvSpPr>
        <p:spPr bwMode="white">
          <a:xfrm>
            <a:off x="182037" y="5801839"/>
            <a:ext cx="2833688" cy="3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2pPr>
            <a:lvl3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3pPr>
            <a:lvl4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4pPr>
            <a:lvl5pPr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5pPr>
            <a:lvl6pPr marL="4572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6pPr>
            <a:lvl7pPr marL="9144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7pPr>
            <a:lvl8pPr marL="13716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8pPr>
            <a:lvl9pPr marL="1828800" algn="ctr" rtl="0" eaLnBrk="0" fontAlgn="base" hangingPunct="0">
              <a:spcBef>
                <a:spcPct val="0"/>
              </a:spcBef>
              <a:spcAft>
                <a:spcPct val="0"/>
              </a:spcAft>
              <a:defRPr sz="3200" b="1">
                <a:solidFill>
                  <a:schemeClr val="bg1"/>
                </a:solidFill>
                <a:latin typeface="华文中宋" panose="02010600040101010101" pitchFamily="2" charset="-122"/>
                <a:ea typeface="华文中宋" panose="02010600040101010101" pitchFamily="2" charset="-122"/>
              </a:defRPr>
            </a:lvl9pPr>
          </a:lstStyle>
          <a:p>
            <a:pPr>
              <a:defRPr/>
            </a:pPr>
            <a:r>
              <a:rPr lang="zh-CN" altLang="en-US" sz="1600" kern="0" dirty="0">
                <a:solidFill>
                  <a:prstClr val="black"/>
                </a:solidFill>
                <a:latin typeface="微软雅黑" panose="020B0503020204020204" pitchFamily="34" charset="-122"/>
                <a:ea typeface="微软雅黑" panose="020B0503020204020204" pitchFamily="34" charset="-122"/>
              </a:rPr>
              <a:t>小公司的工程师：中村修二</a:t>
            </a:r>
            <a:endParaRPr lang="zh-CN" altLang="en-US" sz="1600" kern="0" dirty="0">
              <a:solidFill>
                <a:prstClr val="black"/>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2987824" y="1844824"/>
            <a:ext cx="6178294" cy="1015663"/>
          </a:xfrm>
          <a:prstGeom prst="rect">
            <a:avLst/>
          </a:prstGeom>
          <a:noFill/>
        </p:spPr>
        <p:txBody>
          <a:bodyPr wrap="none" rtlCol="0">
            <a:spAutoFit/>
          </a:bodyPr>
          <a:lstStyle/>
          <a:p>
            <a:pPr marL="285750" indent="-28575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蓝宝石衬底上异质生长高质量</a:t>
            </a:r>
            <a:r>
              <a:rPr lang="en-US" altLang="zh-CN" sz="2000" b="1" dirty="0" err="1">
                <a:latin typeface="微软雅黑" panose="020B0503020204020204" pitchFamily="34" charset="-122"/>
                <a:ea typeface="微软雅黑" panose="020B0503020204020204" pitchFamily="34" charset="-122"/>
                <a:cs typeface="Times New Roman" panose="02020603050405020304" pitchFamily="18" charset="0"/>
              </a:rPr>
              <a:t>GaN</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dirty="0" err="1">
                <a:latin typeface="微软雅黑" panose="020B0503020204020204" pitchFamily="34" charset="-122"/>
                <a:ea typeface="微软雅黑" panose="020B0503020204020204" pitchFamily="34" charset="-122"/>
                <a:cs typeface="Times New Roman" panose="02020603050405020304" pitchFamily="18" charset="0"/>
              </a:rPr>
              <a:t>AlN</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缓冲层</a:t>
            </a: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低能电子束辐照激活</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2000" b="1" dirty="0" err="1">
                <a:latin typeface="微软雅黑" panose="020B0503020204020204" pitchFamily="34" charset="-122"/>
                <a:ea typeface="微软雅黑" panose="020B0503020204020204" pitchFamily="34" charset="-122"/>
                <a:cs typeface="Times New Roman" panose="02020603050405020304" pitchFamily="18" charset="0"/>
              </a:rPr>
              <a:t>GaN</a:t>
            </a: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世界上第一支蓝光</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LED</a:t>
            </a:r>
            <a:endParaRPr lang="zh-CN" altLang="en-US"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TextBox 15"/>
          <p:cNvSpPr txBox="1"/>
          <p:nvPr/>
        </p:nvSpPr>
        <p:spPr>
          <a:xfrm>
            <a:off x="2987825" y="4134559"/>
            <a:ext cx="5976664" cy="2246769"/>
          </a:xfrm>
          <a:prstGeom prst="rect">
            <a:avLst/>
          </a:prstGeom>
          <a:noFill/>
        </p:spPr>
        <p:txBody>
          <a:bodyPr wrap="square" rtlCol="0">
            <a:spAutoFit/>
          </a:bodyPr>
          <a:lstStyle/>
          <a:p>
            <a:pPr marL="342900" indent="-34290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改用</a:t>
            </a:r>
            <a:r>
              <a:rPr lang="en-US" altLang="zh-CN" sz="2000" b="1" dirty="0" err="1">
                <a:latin typeface="微软雅黑" panose="020B0503020204020204" pitchFamily="34" charset="-122"/>
                <a:ea typeface="微软雅黑" panose="020B0503020204020204" pitchFamily="34" charset="-122"/>
                <a:cs typeface="Times New Roman" panose="02020603050405020304" pitchFamily="18" charset="0"/>
              </a:rPr>
              <a:t>GaN</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缓冲层，获得更高的质量</a:t>
            </a: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改用热退火激活</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2000" b="1" dirty="0" err="1">
                <a:latin typeface="微软雅黑" panose="020B0503020204020204" pitchFamily="34" charset="-122"/>
                <a:ea typeface="微软雅黑" panose="020B0503020204020204" pitchFamily="34" charset="-122"/>
                <a:cs typeface="Times New Roman" panose="02020603050405020304" pitchFamily="18" charset="0"/>
              </a:rPr>
              <a:t>GaN</a:t>
            </a: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开发出</a:t>
            </a:r>
            <a:r>
              <a:rPr lang="en-US" altLang="zh-CN" sz="2000" b="1" dirty="0" err="1">
                <a:latin typeface="微软雅黑" panose="020B0503020204020204" pitchFamily="34" charset="-122"/>
                <a:ea typeface="微软雅黑" panose="020B0503020204020204" pitchFamily="34" charset="-122"/>
                <a:cs typeface="Times New Roman" panose="02020603050405020304" pitchFamily="18" charset="0"/>
              </a:rPr>
              <a:t>InGaN</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dirty="0" err="1">
                <a:latin typeface="微软雅黑" panose="020B0503020204020204" pitchFamily="34" charset="-122"/>
                <a:ea typeface="微软雅黑" panose="020B0503020204020204" pitchFamily="34" charset="-122"/>
                <a:cs typeface="Times New Roman" panose="02020603050405020304" pitchFamily="18" charset="0"/>
              </a:rPr>
              <a:t>GaN</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双异质结蓝光</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LED</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并实现商业化，比当时市售的</a:t>
            </a:r>
            <a:r>
              <a:rPr lang="en-US" altLang="zh-CN" sz="2000" b="1" dirty="0" err="1">
                <a:latin typeface="微软雅黑" panose="020B0503020204020204" pitchFamily="34" charset="-122"/>
                <a:ea typeface="微软雅黑" panose="020B0503020204020204" pitchFamily="34" charset="-122"/>
                <a:cs typeface="Times New Roman" panose="02020603050405020304" pitchFamily="18" charset="0"/>
              </a:rPr>
              <a:t>SiC</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蓝光</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LED</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亮</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100</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倍</a:t>
            </a: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世界上第一支高亮度蓝光</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LED</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、绿光</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LED</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、蓝紫光激光二极管</a:t>
            </a:r>
            <a:endParaRPr lang="zh-CN" altLang="en-US" sz="2000" b="1"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a:xfrm>
            <a:off x="457200" y="53752"/>
            <a:ext cx="8229600" cy="1143000"/>
          </a:xfrm>
        </p:spPr>
        <p:txBody>
          <a:bodyPr/>
          <a:lstStyle/>
          <a:p>
            <a:pPr eaLnBrk="1" hangingPunct="1"/>
            <a:r>
              <a:rPr lang="zh-CN" altLang="en-US" dirty="0">
                <a:solidFill>
                  <a:srgbClr val="7030A0"/>
                </a:solidFill>
              </a:rPr>
              <a:t>我国固体物理的先驱</a:t>
            </a:r>
            <a:endParaRPr lang="zh-CN" altLang="en-US" dirty="0">
              <a:solidFill>
                <a:srgbClr val="7030A0"/>
              </a:solidFill>
            </a:endParaRPr>
          </a:p>
        </p:txBody>
      </p:sp>
      <p:sp>
        <p:nvSpPr>
          <p:cNvPr id="22531" name="日期占位符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lvl1pPr eaLnBrk="0" hangingPunct="0">
              <a:defRPr>
                <a:solidFill>
                  <a:schemeClr val="tx1"/>
                </a:solidFill>
                <a:latin typeface="Arial" panose="020B0604020202020204" pitchFamily="34" charset="0"/>
                <a:ea typeface="楷体_GB2312" pitchFamily="49" charset="-122"/>
              </a:defRPr>
            </a:lvl1pPr>
            <a:lvl2pPr marL="742950" indent="-285750" eaLnBrk="0" hangingPunct="0">
              <a:defRPr>
                <a:solidFill>
                  <a:schemeClr val="tx1"/>
                </a:solidFill>
                <a:latin typeface="Arial" panose="020B0604020202020204" pitchFamily="34" charset="0"/>
                <a:ea typeface="楷体_GB2312" pitchFamily="49" charset="-122"/>
              </a:defRPr>
            </a:lvl2pPr>
            <a:lvl3pPr marL="1143000" indent="-228600" eaLnBrk="0" hangingPunct="0">
              <a:defRPr>
                <a:solidFill>
                  <a:schemeClr val="tx1"/>
                </a:solidFill>
                <a:latin typeface="Arial" panose="020B0604020202020204" pitchFamily="34" charset="0"/>
                <a:ea typeface="楷体_GB2312" pitchFamily="49" charset="-122"/>
              </a:defRPr>
            </a:lvl3pPr>
            <a:lvl4pPr marL="1600200" indent="-228600" eaLnBrk="0" hangingPunct="0">
              <a:defRPr>
                <a:solidFill>
                  <a:schemeClr val="tx1"/>
                </a:solidFill>
                <a:latin typeface="Arial" panose="020B0604020202020204" pitchFamily="34" charset="0"/>
                <a:ea typeface="楷体_GB2312" pitchFamily="49" charset="-122"/>
              </a:defRPr>
            </a:lvl4pPr>
            <a:lvl5pPr marL="2057400" indent="-228600" eaLnBrk="0" hangingPunct="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r>
              <a:rPr lang="zh-CN" altLang="en-US">
                <a:latin typeface="微软雅黑" panose="020B0503020204020204" pitchFamily="34" charset="-122"/>
                <a:ea typeface="微软雅黑" panose="020B0503020204020204" pitchFamily="34" charset="-122"/>
              </a:rPr>
              <a:t>固体物理基础（</a:t>
            </a:r>
            <a:r>
              <a:rPr lang="en-US" altLang="zh-CN">
                <a:latin typeface="微软雅黑" panose="020B0503020204020204" pitchFamily="34" charset="-122"/>
                <a:ea typeface="微软雅黑" panose="020B0503020204020204" pitchFamily="34" charset="-122"/>
              </a:rPr>
              <a:t>2023</a:t>
            </a:r>
            <a:r>
              <a:rPr lang="zh-CN" altLang="en-US">
                <a:latin typeface="微软雅黑" panose="020B0503020204020204" pitchFamily="34" charset="-122"/>
                <a:ea typeface="微软雅黑" panose="020B0503020204020204" pitchFamily="34" charset="-122"/>
              </a:rPr>
              <a:t>春）</a:t>
            </a:r>
            <a:endParaRPr lang="en-US" altLang="zh-CN">
              <a:latin typeface="微软雅黑" panose="020B0503020204020204" pitchFamily="34" charset="-122"/>
              <a:ea typeface="微软雅黑" panose="020B0503020204020204" pitchFamily="34" charset="-122"/>
            </a:endParaRPr>
          </a:p>
        </p:txBody>
      </p:sp>
      <p:sp>
        <p:nvSpPr>
          <p:cNvPr id="22532" name="页脚占位符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lvl1pPr eaLnBrk="0" hangingPunct="0">
              <a:defRPr>
                <a:solidFill>
                  <a:schemeClr val="tx1"/>
                </a:solidFill>
                <a:latin typeface="Arial" panose="020B0604020202020204" pitchFamily="34" charset="0"/>
                <a:ea typeface="楷体_GB2312" pitchFamily="49" charset="-122"/>
              </a:defRPr>
            </a:lvl1pPr>
            <a:lvl2pPr marL="742950" indent="-285750" eaLnBrk="0" hangingPunct="0">
              <a:defRPr>
                <a:solidFill>
                  <a:schemeClr val="tx1"/>
                </a:solidFill>
                <a:latin typeface="Arial" panose="020B0604020202020204" pitchFamily="34" charset="0"/>
                <a:ea typeface="楷体_GB2312" pitchFamily="49" charset="-122"/>
              </a:defRPr>
            </a:lvl2pPr>
            <a:lvl3pPr marL="1143000" indent="-228600" eaLnBrk="0" hangingPunct="0">
              <a:defRPr>
                <a:solidFill>
                  <a:schemeClr val="tx1"/>
                </a:solidFill>
                <a:latin typeface="Arial" panose="020B0604020202020204" pitchFamily="34" charset="0"/>
                <a:ea typeface="楷体_GB2312" pitchFamily="49" charset="-122"/>
              </a:defRPr>
            </a:lvl3pPr>
            <a:lvl4pPr marL="1600200" indent="-228600" eaLnBrk="0" hangingPunct="0">
              <a:defRPr>
                <a:solidFill>
                  <a:schemeClr val="tx1"/>
                </a:solidFill>
                <a:latin typeface="Arial" panose="020B0604020202020204" pitchFamily="34" charset="0"/>
                <a:ea typeface="楷体_GB2312" pitchFamily="49" charset="-122"/>
              </a:defRPr>
            </a:lvl4pPr>
            <a:lvl5pPr marL="2057400" indent="-228600" eaLnBrk="0" hangingPunct="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r>
              <a:rPr lang="en-US" altLang="zh-CN">
                <a:latin typeface="微软雅黑" panose="020B0503020204020204" pitchFamily="34" charset="-122"/>
                <a:ea typeface="微软雅黑" panose="020B0503020204020204" pitchFamily="34" charset="-122"/>
              </a:rPr>
              <a:t>清华大学电子工程系</a:t>
            </a:r>
            <a:r>
              <a:rPr lang="zh-CN" altLang="en-US">
                <a:latin typeface="微软雅黑" panose="020B0503020204020204" pitchFamily="34" charset="-122"/>
                <a:ea typeface="微软雅黑" panose="020B0503020204020204" pitchFamily="34" charset="-122"/>
              </a:rPr>
              <a:t>  汪莱</a:t>
            </a:r>
            <a:endParaRPr lang="en-US" altLang="zh-CN">
              <a:latin typeface="微软雅黑" panose="020B0503020204020204" pitchFamily="34" charset="-122"/>
              <a:ea typeface="微软雅黑" panose="020B0503020204020204" pitchFamily="34" charset="-122"/>
            </a:endParaRPr>
          </a:p>
        </p:txBody>
      </p:sp>
      <p:sp>
        <p:nvSpPr>
          <p:cNvPr id="2253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lvl1pPr eaLnBrk="0" hangingPunct="0">
              <a:defRPr>
                <a:solidFill>
                  <a:schemeClr val="tx1"/>
                </a:solidFill>
                <a:latin typeface="Arial" panose="020B0604020202020204" pitchFamily="34" charset="0"/>
                <a:ea typeface="楷体_GB2312" pitchFamily="49" charset="-122"/>
              </a:defRPr>
            </a:lvl1pPr>
            <a:lvl2pPr marL="742950" indent="-285750" eaLnBrk="0" hangingPunct="0">
              <a:defRPr>
                <a:solidFill>
                  <a:schemeClr val="tx1"/>
                </a:solidFill>
                <a:latin typeface="Arial" panose="020B0604020202020204" pitchFamily="34" charset="0"/>
                <a:ea typeface="楷体_GB2312" pitchFamily="49" charset="-122"/>
              </a:defRPr>
            </a:lvl2pPr>
            <a:lvl3pPr marL="1143000" indent="-228600" eaLnBrk="0" hangingPunct="0">
              <a:defRPr>
                <a:solidFill>
                  <a:schemeClr val="tx1"/>
                </a:solidFill>
                <a:latin typeface="Arial" panose="020B0604020202020204" pitchFamily="34" charset="0"/>
                <a:ea typeface="楷体_GB2312" pitchFamily="49" charset="-122"/>
              </a:defRPr>
            </a:lvl3pPr>
            <a:lvl4pPr marL="1600200" indent="-228600" eaLnBrk="0" hangingPunct="0">
              <a:defRPr>
                <a:solidFill>
                  <a:schemeClr val="tx1"/>
                </a:solidFill>
                <a:latin typeface="Arial" panose="020B0604020202020204" pitchFamily="34" charset="0"/>
                <a:ea typeface="楷体_GB2312" pitchFamily="49" charset="-122"/>
              </a:defRPr>
            </a:lvl4pPr>
            <a:lvl5pPr marL="2057400" indent="-228600" eaLnBrk="0" hangingPunct="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fld id="{0256FCF2-FF02-4499-AD20-8A387E72B44B}" type="slidenum">
              <a:rPr lang="en-US" altLang="zh-CN" b="1" smtClean="0">
                <a:latin typeface="微软雅黑" panose="020B0503020204020204" pitchFamily="34" charset="-122"/>
                <a:ea typeface="微软雅黑" panose="020B0503020204020204" pitchFamily="34" charset="-122"/>
              </a:rPr>
            </a:fld>
            <a:endParaRPr lang="en-US" altLang="zh-CN" b="1">
              <a:latin typeface="微软雅黑" panose="020B0503020204020204" pitchFamily="34" charset="-122"/>
              <a:ea typeface="微软雅黑" panose="020B0503020204020204" pitchFamily="34" charset="-122"/>
            </a:endParaRPr>
          </a:p>
        </p:txBody>
      </p:sp>
      <p:pic>
        <p:nvPicPr>
          <p:cNvPr id="22534" name="Picture 4" descr="http://img.bimg.126.net/photo/v5xQefkG3gJcZJGVIAHZaA==/5781777496613802293.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61230" y="1196752"/>
            <a:ext cx="1944216" cy="227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6" descr="http://img.bimg.126.net/photo/6vxtJ7tBSrsOxb7oA-TzFA==/578177749661380228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1656640"/>
            <a:ext cx="3313113" cy="418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http://g.hiphotos.baidu.com/baike/c%3DbaikeA1%2C10%2C95/sign=7d59461a510fd9f9b41702384c46b16b/aa64034f78f0f736396225670a55b319eac4b74543a93b0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1230" y="3573016"/>
            <a:ext cx="1962698" cy="26642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25126" y="1988840"/>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黄昆</a:t>
            </a:r>
            <a:endParaRPr lang="zh-CN" altLang="en-US" b="1" dirty="0">
              <a:latin typeface="微软雅黑" panose="020B0503020204020204" pitchFamily="34" charset="-122"/>
              <a:ea typeface="微软雅黑" panose="020B0503020204020204" pitchFamily="34" charset="-122"/>
            </a:endParaRPr>
          </a:p>
        </p:txBody>
      </p:sp>
      <p:sp>
        <p:nvSpPr>
          <p:cNvPr id="10" name="TextBox 9"/>
          <p:cNvSpPr txBox="1"/>
          <p:nvPr/>
        </p:nvSpPr>
        <p:spPr>
          <a:xfrm>
            <a:off x="1026867" y="4797152"/>
            <a:ext cx="877163"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谢希德</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Text Box 4"/>
          <p:cNvSpPr txBox="1">
            <a:spLocks noChangeArrowheads="1"/>
          </p:cNvSpPr>
          <p:nvPr/>
        </p:nvSpPr>
        <p:spPr bwMode="auto">
          <a:xfrm>
            <a:off x="2163809" y="488866"/>
            <a:ext cx="4801314" cy="707886"/>
          </a:xfrm>
          <a:prstGeom prst="rect">
            <a:avLst/>
          </a:prstGeom>
          <a:noFill/>
          <a:ln w="9525">
            <a:noFill/>
            <a:miter lim="800000"/>
          </a:ln>
          <a:effectLst/>
        </p:spPr>
        <p:txBody>
          <a:bodyPr wrap="none">
            <a:spAutoFit/>
          </a:bodyPr>
          <a:lstStyle/>
          <a:p>
            <a:pPr algn="ctr"/>
            <a:r>
              <a:rPr lang="zh-CN" altLang="en-US" sz="4000" b="1" dirty="0">
                <a:solidFill>
                  <a:srgbClr val="7030A0"/>
                </a:solidFill>
                <a:latin typeface="微软雅黑" panose="020B0503020204020204" pitchFamily="34" charset="-122"/>
                <a:ea typeface="微软雅黑" panose="020B0503020204020204" pitchFamily="34" charset="-122"/>
              </a:rPr>
              <a:t>学习固体物理的收获</a:t>
            </a:r>
            <a:endParaRPr lang="zh-CN" altLang="en-US" sz="4000" b="1" dirty="0">
              <a:solidFill>
                <a:srgbClr val="7030A0"/>
              </a:solidFill>
              <a:latin typeface="微软雅黑" panose="020B0503020204020204" pitchFamily="34" charset="-122"/>
              <a:ea typeface="微软雅黑" panose="020B0503020204020204" pitchFamily="34" charset="-122"/>
            </a:endParaRPr>
          </a:p>
        </p:txBody>
      </p:sp>
      <p:sp>
        <p:nvSpPr>
          <p:cNvPr id="138247" name="Text Box 7"/>
          <p:cNvSpPr txBox="1">
            <a:spLocks noChangeArrowheads="1"/>
          </p:cNvSpPr>
          <p:nvPr/>
        </p:nvSpPr>
        <p:spPr bwMode="auto">
          <a:xfrm>
            <a:off x="787380" y="1599184"/>
            <a:ext cx="7560000" cy="830997"/>
          </a:xfrm>
          <a:prstGeom prst="rect">
            <a:avLst/>
          </a:prstGeom>
          <a:noFill/>
          <a:ln w="9525">
            <a:noFill/>
            <a:miter lim="800000"/>
          </a:ln>
          <a:effectLst/>
        </p:spPr>
        <p:txBody>
          <a:bodyPr>
            <a:spAutoFit/>
          </a:bodyPr>
          <a:lstStyle/>
          <a:p>
            <a:pPr marL="342900" indent="-342900">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通过对微观世界的学习，加强对物质世界的认识。物质是相互作用的</a:t>
            </a:r>
            <a:endParaRPr lang="zh-CN" altLang="en-US" sz="2400" b="1" dirty="0">
              <a:latin typeface="微软雅黑" panose="020B0503020204020204" pitchFamily="34" charset="-122"/>
              <a:ea typeface="微软雅黑" panose="020B0503020204020204" pitchFamily="34" charset="-122"/>
            </a:endParaRPr>
          </a:p>
        </p:txBody>
      </p:sp>
      <p:sp>
        <p:nvSpPr>
          <p:cNvPr id="138248" name="Text Box 8"/>
          <p:cNvSpPr txBox="1">
            <a:spLocks noChangeArrowheads="1"/>
          </p:cNvSpPr>
          <p:nvPr/>
        </p:nvSpPr>
        <p:spPr bwMode="auto">
          <a:xfrm>
            <a:off x="788423" y="2535288"/>
            <a:ext cx="7560000" cy="830997"/>
          </a:xfrm>
          <a:prstGeom prst="rect">
            <a:avLst/>
          </a:prstGeom>
          <a:noFill/>
          <a:ln w="9525">
            <a:noFill/>
            <a:miter lim="800000"/>
          </a:ln>
          <a:effectLst/>
        </p:spPr>
        <p:txBody>
          <a:bodyPr>
            <a:spAutoFit/>
          </a:bodyPr>
          <a:lstStyle/>
          <a:p>
            <a:pPr marL="342900" indent="-342900">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学会分析处理问题的时候抓住主要矛盾，巧妙的近似让问题变得简单</a:t>
            </a:r>
            <a:endParaRPr lang="zh-CN" altLang="en-US" sz="2400" b="1" dirty="0">
              <a:latin typeface="微软雅黑" panose="020B0503020204020204" pitchFamily="34" charset="-122"/>
              <a:ea typeface="微软雅黑" panose="020B0503020204020204" pitchFamily="34" charset="-122"/>
            </a:endParaRPr>
          </a:p>
        </p:txBody>
      </p:sp>
      <p:sp>
        <p:nvSpPr>
          <p:cNvPr id="138250" name="Text Box 10"/>
          <p:cNvSpPr txBox="1">
            <a:spLocks noChangeArrowheads="1"/>
          </p:cNvSpPr>
          <p:nvPr/>
        </p:nvSpPr>
        <p:spPr bwMode="auto">
          <a:xfrm>
            <a:off x="787828" y="4839543"/>
            <a:ext cx="7560000" cy="461665"/>
          </a:xfrm>
          <a:prstGeom prst="rect">
            <a:avLst/>
          </a:prstGeom>
          <a:noFill/>
          <a:ln w="9525">
            <a:noFill/>
            <a:miter lim="800000"/>
          </a:ln>
          <a:effectLst/>
        </p:spPr>
        <p:txBody>
          <a:bodyPr>
            <a:spAutoFit/>
          </a:bodyPr>
          <a:lstStyle/>
          <a:p>
            <a:pPr marL="342900" indent="-342900">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了解电子信息科学与技术领域的基础知识</a:t>
            </a:r>
            <a:endParaRPr lang="zh-CN" altLang="en-US" sz="2400" b="1" dirty="0">
              <a:latin typeface="微软雅黑" panose="020B0503020204020204" pitchFamily="34" charset="-122"/>
              <a:ea typeface="微软雅黑" panose="020B0503020204020204" pitchFamily="34" charset="-122"/>
            </a:endParaRPr>
          </a:p>
        </p:txBody>
      </p:sp>
      <p:sp>
        <p:nvSpPr>
          <p:cNvPr id="10" name="Text Box 8"/>
          <p:cNvSpPr txBox="1">
            <a:spLocks noChangeArrowheads="1"/>
          </p:cNvSpPr>
          <p:nvPr/>
        </p:nvSpPr>
        <p:spPr bwMode="auto">
          <a:xfrm>
            <a:off x="787380" y="3504491"/>
            <a:ext cx="7560000" cy="1200329"/>
          </a:xfrm>
          <a:prstGeom prst="rect">
            <a:avLst/>
          </a:prstGeom>
          <a:noFill/>
          <a:ln w="9525">
            <a:noFill/>
            <a:miter lim="800000"/>
          </a:ln>
          <a:effectLst/>
        </p:spPr>
        <p:txBody>
          <a:bodyPr>
            <a:spAutoFit/>
          </a:bodyPr>
          <a:lstStyle/>
          <a:p>
            <a:pPr marL="342900" indent="-342900">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明白物理模型不是“真理”，不必追求精确、完美、绝对正确，只要满足实验结果或者实际使用的要求就去使用</a:t>
            </a:r>
            <a:endParaRPr lang="zh-CN" altLang="en-US" sz="2400" b="1" dirty="0">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r>
              <a:rPr lang="zh-CN" altLang="en-US" b="1">
                <a:latin typeface="微软雅黑" panose="020B0503020204020204" pitchFamily="34" charset="-122"/>
                <a:ea typeface="微软雅黑" panose="020B0503020204020204" pitchFamily="34" charset="-122"/>
              </a:rPr>
              <a:t>固体物理基础（</a:t>
            </a:r>
            <a:r>
              <a:rPr lang="en-US" altLang="zh-CN" b="1">
                <a:latin typeface="微软雅黑" panose="020B0503020204020204" pitchFamily="34" charset="-122"/>
                <a:ea typeface="微软雅黑" panose="020B0503020204020204" pitchFamily="34" charset="-122"/>
              </a:rPr>
              <a:t>2023</a:t>
            </a:r>
            <a:r>
              <a:rPr lang="zh-CN" altLang="en-US" b="1">
                <a:latin typeface="微软雅黑" panose="020B0503020204020204" pitchFamily="34" charset="-122"/>
                <a:ea typeface="微软雅黑" panose="020B0503020204020204" pitchFamily="34" charset="-122"/>
              </a:rPr>
              <a:t>春）</a:t>
            </a:r>
            <a:endParaRPr lang="zh-CN" altLang="en-US" b="1">
              <a:latin typeface="微软雅黑" panose="020B0503020204020204" pitchFamily="34" charset="-122"/>
              <a:ea typeface="微软雅黑" panose="020B0503020204020204" pitchFamily="34" charset="-122"/>
            </a:endParaRPr>
          </a:p>
        </p:txBody>
      </p:sp>
      <p:sp>
        <p:nvSpPr>
          <p:cNvPr id="3" name="页脚占位符 2"/>
          <p:cNvSpPr>
            <a:spLocks noGrp="1"/>
          </p:cNvSpPr>
          <p:nvPr>
            <p:ph type="ftr" sz="quarter" idx="11"/>
          </p:nvPr>
        </p:nvSpPr>
        <p:spPr/>
        <p:txBody>
          <a:bodyPr/>
          <a:lstStyle/>
          <a:p>
            <a:r>
              <a:rPr lang="zh-CN" altLang="en-US" b="1">
                <a:latin typeface="微软雅黑" panose="020B0503020204020204" pitchFamily="34" charset="-122"/>
                <a:ea typeface="微软雅黑" panose="020B0503020204020204" pitchFamily="34" charset="-122"/>
              </a:rPr>
              <a:t>清华大学电子工程系  汪莱</a:t>
            </a:r>
            <a:endParaRPr lang="zh-CN" altLang="en-US" b="1">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9D19C128-1670-4BC3-8954-1BFA4EBDDEA1}" type="slidenum">
              <a:rPr lang="zh-CN" altLang="en-US" b="1" smtClean="0">
                <a:latin typeface="微软雅黑" panose="020B0503020204020204" pitchFamily="34" charset="-122"/>
                <a:ea typeface="微软雅黑" panose="020B0503020204020204" pitchFamily="34" charset="-122"/>
              </a:rPr>
            </a:fld>
            <a:endParaRPr lang="zh-CN" altLang="en-US" b="1">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2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2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8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7" grpId="0"/>
      <p:bldP spid="138248" grpId="0"/>
      <p:bldP spid="138250"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招募“助学”</a:t>
            </a:r>
            <a:endParaRPr lang="zh-CN" altLang="en-US" dirty="0"/>
          </a:p>
        </p:txBody>
      </p:sp>
      <p:sp>
        <p:nvSpPr>
          <p:cNvPr id="7" name="内容占位符 6"/>
          <p:cNvSpPr>
            <a:spLocks noGrp="1"/>
          </p:cNvSpPr>
          <p:nvPr>
            <p:ph idx="1"/>
          </p:nvPr>
        </p:nvSpPr>
        <p:spPr>
          <a:xfrm>
            <a:off x="34483" y="1772816"/>
            <a:ext cx="9083352" cy="3451521"/>
          </a:xfrm>
        </p:spPr>
        <p:txBody>
          <a:bodyPr>
            <a:normAutofit fontScale="92500"/>
          </a:bodyPr>
          <a:lstStyle/>
          <a:p>
            <a:r>
              <a:rPr lang="zh-CN" altLang="en-US" dirty="0">
                <a:solidFill>
                  <a:schemeClr val="tx1"/>
                </a:solidFill>
              </a:rPr>
              <a:t>课堂讲授基本概念 </a:t>
            </a:r>
            <a:r>
              <a:rPr lang="en-US" altLang="zh-CN" dirty="0">
                <a:solidFill>
                  <a:schemeClr val="tx1"/>
                </a:solidFill>
                <a:latin typeface="Times New Roman" panose="02020603050405020304" pitchFamily="18" charset="0"/>
                <a:cs typeface="Times New Roman" panose="02020603050405020304" pitchFamily="18" charset="0"/>
              </a:rPr>
              <a:t>→ </a:t>
            </a:r>
            <a:r>
              <a:rPr lang="zh-CN" altLang="en-US" dirty="0">
                <a:solidFill>
                  <a:schemeClr val="tx1"/>
                </a:solidFill>
              </a:rPr>
              <a:t>实际应用</a:t>
            </a:r>
            <a:endParaRPr lang="en-US" altLang="zh-CN" dirty="0">
              <a:solidFill>
                <a:schemeClr val="tx1"/>
              </a:solidFill>
            </a:endParaRPr>
          </a:p>
          <a:p>
            <a:pPr marL="0" indent="0">
              <a:buNone/>
            </a:pPr>
            <a:r>
              <a:rPr lang="zh-CN" altLang="en-US" dirty="0">
                <a:solidFill>
                  <a:srgbClr val="0000FF"/>
                </a:solidFill>
              </a:rPr>
              <a:t>                             习题</a:t>
            </a:r>
            <a:endParaRPr lang="en-US" altLang="zh-CN" dirty="0">
              <a:solidFill>
                <a:srgbClr val="0000FF"/>
              </a:solidFill>
            </a:endParaRPr>
          </a:p>
          <a:p>
            <a:endParaRPr lang="en-US" altLang="zh-CN" dirty="0">
              <a:solidFill>
                <a:srgbClr val="C00000"/>
              </a:solidFill>
            </a:endParaRPr>
          </a:p>
          <a:p>
            <a:r>
              <a:rPr lang="zh-CN" altLang="en-US" dirty="0">
                <a:solidFill>
                  <a:srgbClr val="C00000"/>
                </a:solidFill>
              </a:rPr>
              <a:t>目的：</a:t>
            </a:r>
            <a:r>
              <a:rPr lang="zh-CN" altLang="en-US" dirty="0">
                <a:solidFill>
                  <a:schemeClr val="tx1"/>
                </a:solidFill>
              </a:rPr>
              <a:t>出一本紧密结合实际的习题集</a:t>
            </a:r>
            <a:r>
              <a:rPr lang="en-US" altLang="zh-CN" dirty="0">
                <a:solidFill>
                  <a:schemeClr val="tx1"/>
                </a:solidFill>
              </a:rPr>
              <a:t>——</a:t>
            </a:r>
            <a:r>
              <a:rPr lang="zh-CN" altLang="en-US" dirty="0">
                <a:solidFill>
                  <a:schemeClr val="tx1"/>
                </a:solidFill>
              </a:rPr>
              <a:t>学以致用</a:t>
            </a:r>
            <a:endParaRPr lang="en-US" altLang="zh-CN" dirty="0">
              <a:solidFill>
                <a:schemeClr val="tx1"/>
              </a:solidFill>
            </a:endParaRPr>
          </a:p>
          <a:p>
            <a:r>
              <a:rPr lang="zh-CN" altLang="en-US" dirty="0">
                <a:solidFill>
                  <a:srgbClr val="C00000"/>
                </a:solidFill>
              </a:rPr>
              <a:t>需求：</a:t>
            </a:r>
            <a:r>
              <a:rPr lang="zh-CN" altLang="en-US" dirty="0">
                <a:solidFill>
                  <a:schemeClr val="tx1"/>
                </a:solidFill>
              </a:rPr>
              <a:t>和老师、助教一起</a:t>
            </a:r>
            <a:r>
              <a:rPr lang="zh-CN" altLang="en-US" dirty="0">
                <a:solidFill>
                  <a:srgbClr val="7030A0"/>
                </a:solidFill>
              </a:rPr>
              <a:t>想题、出题、做题</a:t>
            </a:r>
            <a:endParaRPr lang="en-US" altLang="zh-CN" dirty="0">
              <a:solidFill>
                <a:srgbClr val="7030A0"/>
              </a:solidFill>
            </a:endParaRPr>
          </a:p>
          <a:p>
            <a:r>
              <a:rPr lang="zh-CN" altLang="en-US" dirty="0">
                <a:solidFill>
                  <a:srgbClr val="C00000"/>
                </a:solidFill>
              </a:rPr>
              <a:t>奖励：</a:t>
            </a:r>
            <a:r>
              <a:rPr lang="zh-CN" altLang="en-US" dirty="0">
                <a:solidFill>
                  <a:schemeClr val="tx1"/>
                </a:solidFill>
              </a:rPr>
              <a:t>赠送教材、成绩加分、发放补助、工作餐</a:t>
            </a:r>
            <a:endParaRPr lang="zh-CN" altLang="en-US" dirty="0">
              <a:solidFill>
                <a:schemeClr val="tx1"/>
              </a:solidFill>
            </a:endParaRPr>
          </a:p>
        </p:txBody>
      </p:sp>
      <p:sp>
        <p:nvSpPr>
          <p:cNvPr id="2" name="日期占位符 1"/>
          <p:cNvSpPr>
            <a:spLocks noGrp="1"/>
          </p:cNvSpPr>
          <p:nvPr>
            <p:ph type="dt" sz="half" idx="10"/>
          </p:nvPr>
        </p:nvSpPr>
        <p:spPr/>
        <p:txBody>
          <a:bodyPr/>
          <a:lstStyle/>
          <a:p>
            <a:r>
              <a:rPr lang="zh-CN" altLang="en-US"/>
              <a:t>固体物理基础（</a:t>
            </a:r>
            <a:r>
              <a:rPr lang="en-US" altLang="zh-CN"/>
              <a:t>2023</a:t>
            </a:r>
            <a:r>
              <a:rPr lang="zh-CN" altLang="en-US"/>
              <a:t>春）</a:t>
            </a:r>
            <a:endParaRPr lang="zh-CN" altLang="en-US" dirty="0"/>
          </a:p>
        </p:txBody>
      </p:sp>
      <p:sp>
        <p:nvSpPr>
          <p:cNvPr id="3" name="页脚占位符 2"/>
          <p:cNvSpPr>
            <a:spLocks noGrp="1"/>
          </p:cNvSpPr>
          <p:nvPr>
            <p:ph type="ftr" sz="quarter" idx="11"/>
          </p:nvPr>
        </p:nvSpPr>
        <p:spPr/>
        <p:txBody>
          <a:bodyPr/>
          <a:lstStyle/>
          <a:p>
            <a:r>
              <a:rPr lang="zh-CN" altLang="en-US"/>
              <a:t>清华大学电子工程系  汪莱</a:t>
            </a:r>
            <a:endParaRPr lang="zh-CN" altLang="en-US"/>
          </a:p>
        </p:txBody>
      </p:sp>
      <p:sp>
        <p:nvSpPr>
          <p:cNvPr id="4" name="灯片编号占位符 3"/>
          <p:cNvSpPr>
            <a:spLocks noGrp="1"/>
          </p:cNvSpPr>
          <p:nvPr>
            <p:ph type="sldNum" sz="quarter" idx="12"/>
          </p:nvPr>
        </p:nvSpPr>
        <p:spPr/>
        <p:txBody>
          <a:bodyPr/>
          <a:lstStyle/>
          <a:p>
            <a:fld id="{9D19C128-1670-4BC3-8954-1BFA4EBDDEA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wipe(left)">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wipe(left)">
                                      <p:cBhvr>
                                        <p:cTn id="12" dur="500"/>
                                        <p:tgtEl>
                                          <p:spTgt spid="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animEffect transition="in" filter="wipe(left)">
                                      <p:cBhvr>
                                        <p:cTn id="1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7030A0"/>
                </a:solidFill>
              </a:rPr>
              <a:t>作业、考试</a:t>
            </a:r>
            <a:endParaRPr lang="zh-CN" altLang="en-US" dirty="0"/>
          </a:p>
        </p:txBody>
      </p:sp>
      <p:sp>
        <p:nvSpPr>
          <p:cNvPr id="3" name="内容占位符 2"/>
          <p:cNvSpPr>
            <a:spLocks noGrp="1"/>
          </p:cNvSpPr>
          <p:nvPr>
            <p:ph idx="1"/>
          </p:nvPr>
        </p:nvSpPr>
        <p:spPr/>
        <p:txBody>
          <a:bodyPr/>
          <a:lstStyle/>
          <a:p>
            <a:r>
              <a:rPr lang="zh-CN" altLang="en-US" sz="2800" dirty="0">
                <a:cs typeface="Times New Roman" panose="02020603050405020304" pitchFamily="18" charset="0"/>
              </a:rPr>
              <a:t>作业（包含实验）占</a:t>
            </a:r>
            <a:r>
              <a:rPr lang="en-US" altLang="zh-CN" sz="2800" dirty="0">
                <a:cs typeface="Times New Roman" panose="02020603050405020304" pitchFamily="18" charset="0"/>
              </a:rPr>
              <a:t>15</a:t>
            </a:r>
            <a:r>
              <a:rPr lang="zh-CN" altLang="en-US" sz="2800" dirty="0">
                <a:cs typeface="Times New Roman" panose="02020603050405020304" pitchFamily="18" charset="0"/>
              </a:rPr>
              <a:t>分</a:t>
            </a:r>
            <a:endParaRPr lang="en-US" altLang="zh-CN" sz="2800" dirty="0">
              <a:cs typeface="Times New Roman" panose="02020603050405020304" pitchFamily="18" charset="0"/>
            </a:endParaRPr>
          </a:p>
          <a:p>
            <a:pPr lvl="1"/>
            <a:r>
              <a:rPr lang="zh-CN" altLang="en-US" dirty="0">
                <a:cs typeface="Times New Roman" panose="02020603050405020304" pitchFamily="18" charset="0"/>
              </a:rPr>
              <a:t>课上交纸版，每次留的作业都是下节课交</a:t>
            </a:r>
            <a:endParaRPr lang="zh-CN" altLang="en-US" dirty="0">
              <a:cs typeface="Times New Roman" panose="02020603050405020304" pitchFamily="18" charset="0"/>
            </a:endParaRPr>
          </a:p>
          <a:p>
            <a:pPr lvl="1"/>
            <a:r>
              <a:rPr lang="zh-CN" altLang="en-US" dirty="0">
                <a:cs typeface="Times New Roman" panose="02020603050405020304" pitchFamily="18" charset="0"/>
              </a:rPr>
              <a:t>不交或迟交作业会记录，并会酌情扣分</a:t>
            </a:r>
            <a:endParaRPr lang="zh-CN" altLang="en-US" dirty="0">
              <a:cs typeface="Times New Roman" panose="02020603050405020304" pitchFamily="18" charset="0"/>
            </a:endParaRPr>
          </a:p>
          <a:p>
            <a:r>
              <a:rPr lang="zh-CN" altLang="en-US" sz="2800" dirty="0">
                <a:cs typeface="Times New Roman" panose="02020603050405020304" pitchFamily="18" charset="0"/>
              </a:rPr>
              <a:t>考试（闭卷）占</a:t>
            </a:r>
            <a:r>
              <a:rPr lang="en-US" altLang="zh-CN" sz="2800" dirty="0">
                <a:cs typeface="Times New Roman" panose="02020603050405020304" pitchFamily="18" charset="0"/>
              </a:rPr>
              <a:t>85</a:t>
            </a:r>
            <a:r>
              <a:rPr lang="zh-CN" altLang="en-US" sz="2800" dirty="0">
                <a:cs typeface="Times New Roman" panose="02020603050405020304" pitchFamily="18" charset="0"/>
              </a:rPr>
              <a:t>分</a:t>
            </a:r>
            <a:endParaRPr lang="zh-CN" altLang="en-US" sz="2800" dirty="0">
              <a:cs typeface="Times New Roman" panose="02020603050405020304" pitchFamily="18" charset="0"/>
            </a:endParaRPr>
          </a:p>
          <a:p>
            <a:pPr lvl="1"/>
            <a:r>
              <a:rPr lang="zh-CN" altLang="en-US" dirty="0">
                <a:cs typeface="Times New Roman" panose="02020603050405020304" pitchFamily="18" charset="0"/>
              </a:rPr>
              <a:t>期中考试</a:t>
            </a:r>
            <a:r>
              <a:rPr lang="en-US" altLang="zh-CN" dirty="0">
                <a:solidFill>
                  <a:srgbClr val="0000FF"/>
                </a:solidFill>
                <a:cs typeface="Times New Roman" panose="02020603050405020304" pitchFamily="18" charset="0"/>
              </a:rPr>
              <a:t>35</a:t>
            </a:r>
            <a:r>
              <a:rPr lang="zh-CN" altLang="en-US" dirty="0">
                <a:cs typeface="Times New Roman" panose="02020603050405020304" pitchFamily="18" charset="0"/>
              </a:rPr>
              <a:t>分</a:t>
            </a:r>
            <a:endParaRPr lang="en-US" altLang="zh-CN" dirty="0">
              <a:cs typeface="Times New Roman" panose="02020603050405020304" pitchFamily="18" charset="0"/>
            </a:endParaRPr>
          </a:p>
          <a:p>
            <a:pPr lvl="1"/>
            <a:r>
              <a:rPr lang="zh-CN" altLang="en-US" dirty="0">
                <a:cs typeface="Times New Roman" panose="02020603050405020304" pitchFamily="18" charset="0"/>
              </a:rPr>
              <a:t>期末考试</a:t>
            </a:r>
            <a:r>
              <a:rPr lang="en-US" altLang="zh-CN" dirty="0">
                <a:solidFill>
                  <a:srgbClr val="0000FF"/>
                </a:solidFill>
                <a:cs typeface="Times New Roman" panose="02020603050405020304" pitchFamily="18" charset="0"/>
              </a:rPr>
              <a:t>50</a:t>
            </a:r>
            <a:r>
              <a:rPr lang="zh-CN" altLang="en-US" dirty="0">
                <a:cs typeface="Times New Roman" panose="02020603050405020304" pitchFamily="18" charset="0"/>
              </a:rPr>
              <a:t>分</a:t>
            </a:r>
            <a:endParaRPr lang="en-US" altLang="zh-CN" dirty="0">
              <a:cs typeface="Times New Roman" panose="02020603050405020304" pitchFamily="18" charset="0"/>
            </a:endParaRPr>
          </a:p>
        </p:txBody>
      </p:sp>
      <p:sp>
        <p:nvSpPr>
          <p:cNvPr id="4" name="日期占位符 3"/>
          <p:cNvSpPr>
            <a:spLocks noGrp="1"/>
          </p:cNvSpPr>
          <p:nvPr>
            <p:ph type="dt" sz="half" idx="10"/>
          </p:nvPr>
        </p:nvSpPr>
        <p:spPr/>
        <p:txBody>
          <a:bodyPr/>
          <a:lstStyle/>
          <a:p>
            <a:r>
              <a:rPr lang="zh-CN" altLang="en-US"/>
              <a:t>固体物理基础（</a:t>
            </a:r>
            <a:r>
              <a:rPr lang="en-US" altLang="zh-CN"/>
              <a:t>2023</a:t>
            </a:r>
            <a:r>
              <a:rPr lang="zh-CN" altLang="en-US"/>
              <a:t>春）</a:t>
            </a:r>
            <a:endParaRPr lang="zh-CN" altLang="en-US"/>
          </a:p>
        </p:txBody>
      </p:sp>
      <p:sp>
        <p:nvSpPr>
          <p:cNvPr id="5" name="页脚占位符 4"/>
          <p:cNvSpPr>
            <a:spLocks noGrp="1"/>
          </p:cNvSpPr>
          <p:nvPr>
            <p:ph type="ftr" sz="quarter" idx="11"/>
          </p:nvPr>
        </p:nvSpPr>
        <p:spPr/>
        <p:txBody>
          <a:bodyPr/>
          <a:lstStyle/>
          <a:p>
            <a:r>
              <a:rPr lang="zh-CN" altLang="en-US"/>
              <a:t>清华大学电子工程系  汪莱</a:t>
            </a:r>
            <a:endParaRPr lang="zh-CN" altLang="en-US"/>
          </a:p>
        </p:txBody>
      </p:sp>
      <p:sp>
        <p:nvSpPr>
          <p:cNvPr id="6" name="灯片编号占位符 5"/>
          <p:cNvSpPr>
            <a:spLocks noGrp="1"/>
          </p:cNvSpPr>
          <p:nvPr>
            <p:ph type="sldNum" sz="quarter" idx="12"/>
          </p:nvPr>
        </p:nvSpPr>
        <p:spPr/>
        <p:txBody>
          <a:bodyPr/>
          <a:lstStyle/>
          <a:p>
            <a:fld id="{9D19C128-1670-4BC3-8954-1BFA4EBDDEA1}" type="slidenum">
              <a:rPr lang="zh-CN" altLang="en-US" smtClean="0"/>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pPr eaLnBrk="1" hangingPunct="1"/>
            <a:r>
              <a:rPr lang="zh-CN" altLang="en-US" dirty="0">
                <a:solidFill>
                  <a:srgbClr val="7030A0"/>
                </a:solidFill>
              </a:rPr>
              <a:t>教材与参考书</a:t>
            </a:r>
            <a:endParaRPr lang="zh-CN" altLang="en-US" dirty="0">
              <a:solidFill>
                <a:srgbClr val="7030A0"/>
              </a:solidFill>
            </a:endParaRPr>
          </a:p>
        </p:txBody>
      </p:sp>
      <p:sp>
        <p:nvSpPr>
          <p:cNvPr id="14339" name="内容占位符 2"/>
          <p:cNvSpPr>
            <a:spLocks noGrp="1"/>
          </p:cNvSpPr>
          <p:nvPr>
            <p:ph idx="1"/>
          </p:nvPr>
        </p:nvSpPr>
        <p:spPr>
          <a:xfrm>
            <a:off x="457200" y="1557338"/>
            <a:ext cx="8229600" cy="4824412"/>
          </a:xfrm>
        </p:spPr>
        <p:txBody>
          <a:bodyPr>
            <a:normAutofit/>
          </a:bodyPr>
          <a:lstStyle/>
          <a:p>
            <a:r>
              <a:rPr lang="zh-CN" altLang="en-US" sz="2800" dirty="0">
                <a:cs typeface="Times New Roman" panose="02020603050405020304" pitchFamily="18" charset="0"/>
              </a:rPr>
              <a:t>教材：</a:t>
            </a:r>
            <a:endParaRPr lang="en-US" altLang="zh-CN" sz="2800" dirty="0">
              <a:cs typeface="Times New Roman" panose="02020603050405020304" pitchFamily="18" charset="0"/>
            </a:endParaRPr>
          </a:p>
          <a:p>
            <a:pPr lvl="1"/>
            <a:r>
              <a:rPr lang="zh-CN" altLang="en-US" sz="2400" dirty="0">
                <a:cs typeface="Times New Roman" panose="02020603050405020304" pitchFamily="18" charset="0"/>
              </a:rPr>
              <a:t>黄翊东编著</a:t>
            </a:r>
            <a:r>
              <a:rPr lang="en-US" altLang="zh-CN" sz="2400" dirty="0">
                <a:cs typeface="Times New Roman" panose="02020603050405020304" pitchFamily="18" charset="0"/>
              </a:rPr>
              <a:t>《</a:t>
            </a:r>
            <a:r>
              <a:rPr lang="zh-CN" altLang="en-US" sz="2400" dirty="0">
                <a:cs typeface="Times New Roman" panose="02020603050405020304" pitchFamily="18" charset="0"/>
              </a:rPr>
              <a:t>固体物理基础</a:t>
            </a:r>
            <a:r>
              <a:rPr lang="en-US" altLang="zh-CN" sz="2400" dirty="0">
                <a:cs typeface="Times New Roman" panose="02020603050405020304" pitchFamily="18" charset="0"/>
              </a:rPr>
              <a:t>》</a:t>
            </a:r>
            <a:r>
              <a:rPr lang="zh-CN" altLang="en-US" sz="2400" dirty="0">
                <a:cs typeface="Times New Roman" panose="02020603050405020304" pitchFamily="18" charset="0"/>
              </a:rPr>
              <a:t>，清华大学出版社</a:t>
            </a:r>
            <a:endParaRPr lang="en-US" altLang="zh-CN" sz="2400" dirty="0">
              <a:cs typeface="Times New Roman" panose="02020603050405020304" pitchFamily="18" charset="0"/>
            </a:endParaRPr>
          </a:p>
          <a:p>
            <a:r>
              <a:rPr lang="zh-CN" altLang="en-US" sz="2800" dirty="0">
                <a:cs typeface="Times New Roman" panose="02020603050405020304" pitchFamily="18" charset="0"/>
              </a:rPr>
              <a:t>参考：</a:t>
            </a:r>
            <a:endParaRPr lang="en-US" altLang="zh-CN" sz="2800" dirty="0">
              <a:cs typeface="Times New Roman" panose="02020603050405020304" pitchFamily="18" charset="0"/>
            </a:endParaRPr>
          </a:p>
          <a:p>
            <a:pPr lvl="1"/>
            <a:r>
              <a:rPr lang="zh-CN" altLang="en-US" sz="2400" dirty="0">
                <a:cs typeface="Times New Roman" panose="02020603050405020304" pitchFamily="18" charset="0"/>
              </a:rPr>
              <a:t>吴代鸣著</a:t>
            </a:r>
            <a:r>
              <a:rPr lang="en-US" altLang="zh-CN" sz="2400" dirty="0">
                <a:cs typeface="Times New Roman" panose="02020603050405020304" pitchFamily="18" charset="0"/>
              </a:rPr>
              <a:t>《</a:t>
            </a:r>
            <a:r>
              <a:rPr lang="zh-CN" altLang="en-US" sz="2400" dirty="0">
                <a:cs typeface="Times New Roman" panose="02020603050405020304" pitchFamily="18" charset="0"/>
              </a:rPr>
              <a:t>固体物理基础</a:t>
            </a:r>
            <a:r>
              <a:rPr lang="en-US" altLang="zh-CN" sz="2400" dirty="0">
                <a:cs typeface="Times New Roman" panose="02020603050405020304" pitchFamily="18" charset="0"/>
              </a:rPr>
              <a:t>》</a:t>
            </a:r>
            <a:r>
              <a:rPr lang="zh-CN" altLang="en-US" sz="2400" dirty="0">
                <a:cs typeface="Times New Roman" panose="02020603050405020304" pitchFamily="18" charset="0"/>
              </a:rPr>
              <a:t>，高等教育出版社</a:t>
            </a:r>
            <a:endParaRPr lang="en-US" altLang="zh-CN" sz="2400" dirty="0">
              <a:cs typeface="Times New Roman" panose="02020603050405020304" pitchFamily="18" charset="0"/>
            </a:endParaRPr>
          </a:p>
          <a:p>
            <a:pPr eaLnBrk="1" hangingPunct="1">
              <a:buFont typeface="Wingdings" panose="05000000000000000000" pitchFamily="2" charset="2"/>
              <a:buNone/>
            </a:pPr>
            <a:endParaRPr lang="en-US" altLang="zh-CN" sz="2800" dirty="0">
              <a:cs typeface="Times New Roman" panose="02020603050405020304" pitchFamily="18" charset="0"/>
            </a:endParaRPr>
          </a:p>
        </p:txBody>
      </p:sp>
      <p:sp>
        <p:nvSpPr>
          <p:cNvPr id="14340" name="日期占位符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lvl1pPr eaLnBrk="0" hangingPunct="0">
              <a:defRPr>
                <a:solidFill>
                  <a:schemeClr val="tx1"/>
                </a:solidFill>
                <a:latin typeface="Arial" panose="020B0604020202020204" pitchFamily="34" charset="0"/>
                <a:ea typeface="楷体_GB2312" pitchFamily="49" charset="-122"/>
              </a:defRPr>
            </a:lvl1pPr>
            <a:lvl2pPr marL="742950" indent="-285750" eaLnBrk="0" hangingPunct="0">
              <a:defRPr>
                <a:solidFill>
                  <a:schemeClr val="tx1"/>
                </a:solidFill>
                <a:latin typeface="Arial" panose="020B0604020202020204" pitchFamily="34" charset="0"/>
                <a:ea typeface="楷体_GB2312" pitchFamily="49" charset="-122"/>
              </a:defRPr>
            </a:lvl2pPr>
            <a:lvl3pPr marL="1143000" indent="-228600" eaLnBrk="0" hangingPunct="0">
              <a:defRPr>
                <a:solidFill>
                  <a:schemeClr val="tx1"/>
                </a:solidFill>
                <a:latin typeface="Arial" panose="020B0604020202020204" pitchFamily="34" charset="0"/>
                <a:ea typeface="楷体_GB2312" pitchFamily="49" charset="-122"/>
              </a:defRPr>
            </a:lvl3pPr>
            <a:lvl4pPr marL="1600200" indent="-228600" eaLnBrk="0" hangingPunct="0">
              <a:defRPr>
                <a:solidFill>
                  <a:schemeClr val="tx1"/>
                </a:solidFill>
                <a:latin typeface="Arial" panose="020B0604020202020204" pitchFamily="34" charset="0"/>
                <a:ea typeface="楷体_GB2312" pitchFamily="49" charset="-122"/>
              </a:defRPr>
            </a:lvl4pPr>
            <a:lvl5pPr marL="2057400" indent="-228600" eaLnBrk="0" hangingPunct="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r>
              <a:rPr lang="zh-CN" altLang="en-US">
                <a:latin typeface="微软雅黑" panose="020B0503020204020204" pitchFamily="34" charset="-122"/>
                <a:ea typeface="微软雅黑" panose="020B0503020204020204" pitchFamily="34" charset="-122"/>
              </a:rPr>
              <a:t>固体物理基础（</a:t>
            </a:r>
            <a:r>
              <a:rPr lang="en-US" altLang="zh-CN">
                <a:latin typeface="微软雅黑" panose="020B0503020204020204" pitchFamily="34" charset="-122"/>
                <a:ea typeface="微软雅黑" panose="020B0503020204020204" pitchFamily="34" charset="-122"/>
              </a:rPr>
              <a:t>2023</a:t>
            </a:r>
            <a:r>
              <a:rPr lang="zh-CN" altLang="en-US">
                <a:latin typeface="微软雅黑" panose="020B0503020204020204" pitchFamily="34" charset="-122"/>
                <a:ea typeface="微软雅黑" panose="020B0503020204020204" pitchFamily="34" charset="-122"/>
              </a:rPr>
              <a:t>春）</a:t>
            </a:r>
            <a:endParaRPr lang="en-US" altLang="zh-CN" dirty="0">
              <a:latin typeface="微软雅黑" panose="020B0503020204020204" pitchFamily="34" charset="-122"/>
              <a:ea typeface="微软雅黑" panose="020B0503020204020204" pitchFamily="34" charset="-122"/>
            </a:endParaRPr>
          </a:p>
        </p:txBody>
      </p:sp>
      <p:sp>
        <p:nvSpPr>
          <p:cNvPr id="14341" name="页脚占位符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lvl1pPr eaLnBrk="0" hangingPunct="0">
              <a:defRPr>
                <a:solidFill>
                  <a:schemeClr val="tx1"/>
                </a:solidFill>
                <a:latin typeface="Arial" panose="020B0604020202020204" pitchFamily="34" charset="0"/>
                <a:ea typeface="楷体_GB2312" pitchFamily="49" charset="-122"/>
              </a:defRPr>
            </a:lvl1pPr>
            <a:lvl2pPr marL="742950" indent="-285750" eaLnBrk="0" hangingPunct="0">
              <a:defRPr>
                <a:solidFill>
                  <a:schemeClr val="tx1"/>
                </a:solidFill>
                <a:latin typeface="Arial" panose="020B0604020202020204" pitchFamily="34" charset="0"/>
                <a:ea typeface="楷体_GB2312" pitchFamily="49" charset="-122"/>
              </a:defRPr>
            </a:lvl2pPr>
            <a:lvl3pPr marL="1143000" indent="-228600" eaLnBrk="0" hangingPunct="0">
              <a:defRPr>
                <a:solidFill>
                  <a:schemeClr val="tx1"/>
                </a:solidFill>
                <a:latin typeface="Arial" panose="020B0604020202020204" pitchFamily="34" charset="0"/>
                <a:ea typeface="楷体_GB2312" pitchFamily="49" charset="-122"/>
              </a:defRPr>
            </a:lvl3pPr>
            <a:lvl4pPr marL="1600200" indent="-228600" eaLnBrk="0" hangingPunct="0">
              <a:defRPr>
                <a:solidFill>
                  <a:schemeClr val="tx1"/>
                </a:solidFill>
                <a:latin typeface="Arial" panose="020B0604020202020204" pitchFamily="34" charset="0"/>
                <a:ea typeface="楷体_GB2312" pitchFamily="49" charset="-122"/>
              </a:defRPr>
            </a:lvl4pPr>
            <a:lvl5pPr marL="2057400" indent="-228600" eaLnBrk="0" hangingPunct="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r>
              <a:rPr lang="en-US" altLang="zh-CN">
                <a:latin typeface="微软雅黑" panose="020B0503020204020204" pitchFamily="34" charset="-122"/>
                <a:ea typeface="微软雅黑" panose="020B0503020204020204" pitchFamily="34" charset="-122"/>
              </a:rPr>
              <a:t>清华大学电子工程系</a:t>
            </a:r>
            <a:r>
              <a:rPr lang="zh-CN" altLang="en-US">
                <a:latin typeface="微软雅黑" panose="020B0503020204020204" pitchFamily="34" charset="-122"/>
                <a:ea typeface="微软雅黑" panose="020B0503020204020204" pitchFamily="34" charset="-122"/>
              </a:rPr>
              <a:t>  汪莱</a:t>
            </a:r>
            <a:endParaRPr lang="en-US" altLang="zh-CN">
              <a:latin typeface="微软雅黑" panose="020B0503020204020204" pitchFamily="34" charset="-122"/>
              <a:ea typeface="微软雅黑" panose="020B0503020204020204" pitchFamily="34" charset="-122"/>
            </a:endParaRPr>
          </a:p>
        </p:txBody>
      </p:sp>
      <p:sp>
        <p:nvSpPr>
          <p:cNvPr id="1434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lvl1pPr eaLnBrk="0" hangingPunct="0">
              <a:defRPr>
                <a:solidFill>
                  <a:schemeClr val="tx1"/>
                </a:solidFill>
                <a:latin typeface="Arial" panose="020B0604020202020204" pitchFamily="34" charset="0"/>
                <a:ea typeface="楷体_GB2312" pitchFamily="49" charset="-122"/>
              </a:defRPr>
            </a:lvl1pPr>
            <a:lvl2pPr marL="742950" indent="-285750" eaLnBrk="0" hangingPunct="0">
              <a:defRPr>
                <a:solidFill>
                  <a:schemeClr val="tx1"/>
                </a:solidFill>
                <a:latin typeface="Arial" panose="020B0604020202020204" pitchFamily="34" charset="0"/>
                <a:ea typeface="楷体_GB2312" pitchFamily="49" charset="-122"/>
              </a:defRPr>
            </a:lvl2pPr>
            <a:lvl3pPr marL="1143000" indent="-228600" eaLnBrk="0" hangingPunct="0">
              <a:defRPr>
                <a:solidFill>
                  <a:schemeClr val="tx1"/>
                </a:solidFill>
                <a:latin typeface="Arial" panose="020B0604020202020204" pitchFamily="34" charset="0"/>
                <a:ea typeface="楷体_GB2312" pitchFamily="49" charset="-122"/>
              </a:defRPr>
            </a:lvl3pPr>
            <a:lvl4pPr marL="1600200" indent="-228600" eaLnBrk="0" hangingPunct="0">
              <a:defRPr>
                <a:solidFill>
                  <a:schemeClr val="tx1"/>
                </a:solidFill>
                <a:latin typeface="Arial" panose="020B0604020202020204" pitchFamily="34" charset="0"/>
                <a:ea typeface="楷体_GB2312" pitchFamily="49" charset="-122"/>
              </a:defRPr>
            </a:lvl4pPr>
            <a:lvl5pPr marL="2057400" indent="-228600" eaLnBrk="0" hangingPunct="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fld id="{4446E795-E834-47BF-A30B-B763A1CE62FB}" type="slidenum">
              <a:rPr lang="en-US" altLang="zh-CN" b="1" smtClean="0">
                <a:latin typeface="微软雅黑" panose="020B0503020204020204" pitchFamily="34" charset="-122"/>
                <a:ea typeface="微软雅黑" panose="020B0503020204020204" pitchFamily="34" charset="-122"/>
              </a:rPr>
            </a:fld>
            <a:endParaRPr lang="en-US" altLang="zh-CN" b="1">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700808"/>
            <a:ext cx="8229600" cy="1143000"/>
          </a:xfrm>
        </p:spPr>
        <p:txBody>
          <a:bodyPr/>
          <a:lstStyle/>
          <a:p>
            <a:r>
              <a:rPr lang="zh-CN" altLang="en-US" dirty="0">
                <a:solidFill>
                  <a:srgbClr val="7030A0"/>
                </a:solidFill>
              </a:rPr>
              <a:t>绪  论</a:t>
            </a:r>
            <a:endParaRPr lang="zh-CN" altLang="en-US" dirty="0">
              <a:solidFill>
                <a:srgbClr val="7030A0"/>
              </a:solidFill>
            </a:endParaRPr>
          </a:p>
        </p:txBody>
      </p:sp>
      <p:sp>
        <p:nvSpPr>
          <p:cNvPr id="4" name="日期占位符 3"/>
          <p:cNvSpPr>
            <a:spLocks noGrp="1"/>
          </p:cNvSpPr>
          <p:nvPr>
            <p:ph type="dt" sz="half" idx="10"/>
          </p:nvPr>
        </p:nvSpPr>
        <p:spPr/>
        <p:txBody>
          <a:bodyPr/>
          <a:lstStyle/>
          <a:p>
            <a:r>
              <a:rPr lang="zh-CN" altLang="en-US"/>
              <a:t>固体物理基础（</a:t>
            </a:r>
            <a:r>
              <a:rPr lang="en-US" altLang="zh-CN"/>
              <a:t>2023</a:t>
            </a:r>
            <a:r>
              <a:rPr lang="zh-CN" altLang="en-US"/>
              <a:t>春）</a:t>
            </a:r>
            <a:endParaRPr lang="zh-CN" altLang="en-US" dirty="0"/>
          </a:p>
        </p:txBody>
      </p:sp>
      <p:sp>
        <p:nvSpPr>
          <p:cNvPr id="5" name="页脚占位符 4"/>
          <p:cNvSpPr>
            <a:spLocks noGrp="1"/>
          </p:cNvSpPr>
          <p:nvPr>
            <p:ph type="ftr" sz="quarter" idx="11"/>
          </p:nvPr>
        </p:nvSpPr>
        <p:spPr/>
        <p:txBody>
          <a:bodyPr/>
          <a:lstStyle/>
          <a:p>
            <a:r>
              <a:rPr lang="zh-CN" altLang="en-US"/>
              <a:t>清华大学电子工程系  汪莱</a:t>
            </a:r>
            <a:endParaRPr lang="zh-CN" altLang="en-US"/>
          </a:p>
        </p:txBody>
      </p:sp>
      <p:sp>
        <p:nvSpPr>
          <p:cNvPr id="6" name="灯片编号占位符 5"/>
          <p:cNvSpPr>
            <a:spLocks noGrp="1"/>
          </p:cNvSpPr>
          <p:nvPr>
            <p:ph type="sldNum" sz="quarter" idx="12"/>
          </p:nvPr>
        </p:nvSpPr>
        <p:spPr/>
        <p:txBody>
          <a:bodyPr/>
          <a:lstStyle/>
          <a:p>
            <a:fld id="{9D19C128-1670-4BC3-8954-1BFA4EBDDEA1}" type="slidenum">
              <a:rPr lang="zh-CN" altLang="en-US" b="1" smtClean="0">
                <a:latin typeface="微软雅黑" panose="020B0503020204020204" pitchFamily="34" charset="-122"/>
                <a:ea typeface="微软雅黑" panose="020B0503020204020204" pitchFamily="34" charset="-122"/>
              </a:rPr>
            </a:fld>
            <a:endParaRPr lang="zh-CN" altLang="en-US" b="1">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什么是固体？</a:t>
            </a:r>
            <a:endParaRPr lang="zh-CN" altLang="en-US" dirty="0">
              <a:solidFill>
                <a:schemeClr val="tx1"/>
              </a:solidFill>
            </a:endParaRPr>
          </a:p>
        </p:txBody>
      </p:sp>
      <p:sp>
        <p:nvSpPr>
          <p:cNvPr id="4" name="日期占位符 3"/>
          <p:cNvSpPr>
            <a:spLocks noGrp="1"/>
          </p:cNvSpPr>
          <p:nvPr>
            <p:ph type="dt" sz="half" idx="10"/>
          </p:nvPr>
        </p:nvSpPr>
        <p:spPr/>
        <p:txBody>
          <a:bodyPr/>
          <a:lstStyle/>
          <a:p>
            <a:r>
              <a:rPr lang="zh-CN" altLang="en-US">
                <a:solidFill>
                  <a:schemeClr val="tx1"/>
                </a:solidFill>
              </a:rPr>
              <a:t>固体物理基础（</a:t>
            </a:r>
            <a:r>
              <a:rPr lang="en-US" altLang="zh-CN">
                <a:solidFill>
                  <a:schemeClr val="tx1"/>
                </a:solidFill>
              </a:rPr>
              <a:t>2023</a:t>
            </a:r>
            <a:r>
              <a:rPr lang="zh-CN" altLang="en-US">
                <a:solidFill>
                  <a:schemeClr val="tx1"/>
                </a:solidFill>
              </a:rPr>
              <a:t>春）</a:t>
            </a:r>
            <a:endParaRPr lang="zh-CN" altLang="en-US">
              <a:solidFill>
                <a:schemeClr val="tx1"/>
              </a:solidFill>
            </a:endParaRPr>
          </a:p>
        </p:txBody>
      </p:sp>
      <p:sp>
        <p:nvSpPr>
          <p:cNvPr id="5" name="页脚占位符 4"/>
          <p:cNvSpPr>
            <a:spLocks noGrp="1"/>
          </p:cNvSpPr>
          <p:nvPr>
            <p:ph type="ftr" sz="quarter" idx="11"/>
          </p:nvPr>
        </p:nvSpPr>
        <p:spPr/>
        <p:txBody>
          <a:bodyPr/>
          <a:lstStyle/>
          <a:p>
            <a:r>
              <a:rPr lang="zh-CN" altLang="en-US">
                <a:solidFill>
                  <a:schemeClr val="tx1"/>
                </a:solidFill>
              </a:rPr>
              <a:t>清华大学电子工程系  汪莱</a:t>
            </a:r>
            <a:endParaRPr lang="zh-CN" altLang="en-US">
              <a:solidFill>
                <a:schemeClr val="tx1"/>
              </a:solidFill>
            </a:endParaRPr>
          </a:p>
        </p:txBody>
      </p:sp>
      <p:sp>
        <p:nvSpPr>
          <p:cNvPr id="6" name="灯片编号占位符 5"/>
          <p:cNvSpPr>
            <a:spLocks noGrp="1"/>
          </p:cNvSpPr>
          <p:nvPr>
            <p:ph type="sldNum" sz="quarter" idx="12"/>
          </p:nvPr>
        </p:nvSpPr>
        <p:spPr/>
        <p:txBody>
          <a:bodyPr/>
          <a:lstStyle/>
          <a:p>
            <a:fld id="{9D19C128-1670-4BC3-8954-1BFA4EBDDEA1}" type="slidenum">
              <a:rPr lang="zh-CN" altLang="en-US" b="1" smtClean="0">
                <a:solidFill>
                  <a:schemeClr val="tx1"/>
                </a:solidFill>
                <a:latin typeface="微软雅黑" panose="020B0503020204020204" pitchFamily="34" charset="-122"/>
                <a:ea typeface="微软雅黑" panose="020B0503020204020204" pitchFamily="34" charset="-122"/>
              </a:rPr>
            </a:fld>
            <a:endParaRPr lang="zh-CN" altLang="en-US" b="1" dirty="0">
              <a:solidFill>
                <a:schemeClr val="tx1"/>
              </a:solidFill>
              <a:latin typeface="微软雅黑" panose="020B0503020204020204" pitchFamily="34" charset="-122"/>
              <a:ea typeface="微软雅黑" panose="020B0503020204020204" pitchFamily="34" charset="-122"/>
            </a:endParaRPr>
          </a:p>
        </p:txBody>
      </p:sp>
      <p:graphicFrame>
        <p:nvGraphicFramePr>
          <p:cNvPr id="8" name="12 Diyagram"/>
          <p:cNvGraphicFramePr/>
          <p:nvPr/>
        </p:nvGraphicFramePr>
        <p:xfrm>
          <a:off x="716815" y="692696"/>
          <a:ext cx="7705725" cy="459106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9" name="TextBox 8"/>
          <p:cNvSpPr txBox="1"/>
          <p:nvPr/>
        </p:nvSpPr>
        <p:spPr>
          <a:xfrm>
            <a:off x="971598" y="4452764"/>
            <a:ext cx="1723549" cy="830997"/>
          </a:xfrm>
          <a:prstGeom prst="rect">
            <a:avLst/>
          </a:prstGeom>
          <a:noFill/>
        </p:spPr>
        <p:txBody>
          <a:bodyPr wrap="non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形状不固定</a:t>
            </a:r>
            <a:endParaRPr lang="en-US" altLang="zh-CN" sz="2400" b="1" dirty="0">
              <a:solidFill>
                <a:srgbClr val="0000FF"/>
              </a:solidFill>
              <a:latin typeface="微软雅黑" panose="020B0503020204020204" pitchFamily="34" charset="-122"/>
              <a:ea typeface="微软雅黑" panose="020B0503020204020204" pitchFamily="34" charset="-122"/>
            </a:endParaRPr>
          </a:p>
          <a:p>
            <a:r>
              <a:rPr lang="zh-CN" altLang="en-US" sz="2400" b="1" dirty="0">
                <a:solidFill>
                  <a:srgbClr val="0000FF"/>
                </a:solidFill>
                <a:latin typeface="微软雅黑" panose="020B0503020204020204" pitchFamily="34" charset="-122"/>
                <a:ea typeface="微软雅黑" panose="020B0503020204020204" pitchFamily="34" charset="-122"/>
              </a:rPr>
              <a:t>体积不固定</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3707902" y="4452764"/>
            <a:ext cx="1723549" cy="830997"/>
          </a:xfrm>
          <a:prstGeom prst="rect">
            <a:avLst/>
          </a:prstGeom>
          <a:noFill/>
        </p:spPr>
        <p:txBody>
          <a:bodyPr wrap="non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形状不固定</a:t>
            </a:r>
            <a:endParaRPr lang="en-US" altLang="zh-CN" sz="2400" b="1" dirty="0">
              <a:solidFill>
                <a:srgbClr val="0000FF"/>
              </a:solidFill>
              <a:latin typeface="微软雅黑" panose="020B0503020204020204" pitchFamily="34" charset="-122"/>
              <a:ea typeface="微软雅黑" panose="020B0503020204020204" pitchFamily="34" charset="-122"/>
            </a:endParaRPr>
          </a:p>
          <a:p>
            <a:r>
              <a:rPr lang="zh-CN" altLang="en-US" sz="2400" b="1" dirty="0">
                <a:solidFill>
                  <a:srgbClr val="0000FF"/>
                </a:solidFill>
                <a:latin typeface="微软雅黑" panose="020B0503020204020204" pitchFamily="34" charset="-122"/>
                <a:ea typeface="微软雅黑" panose="020B0503020204020204" pitchFamily="34" charset="-122"/>
              </a:rPr>
              <a:t>体积固定</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6588222" y="4452764"/>
            <a:ext cx="1415772" cy="830997"/>
          </a:xfrm>
          <a:prstGeom prst="rect">
            <a:avLst/>
          </a:prstGeom>
          <a:noFill/>
        </p:spPr>
        <p:txBody>
          <a:bodyPr wrap="non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形状固定</a:t>
            </a:r>
            <a:endParaRPr lang="en-US" altLang="zh-CN" sz="2400" b="1" dirty="0">
              <a:solidFill>
                <a:srgbClr val="0000FF"/>
              </a:solidFill>
              <a:latin typeface="微软雅黑" panose="020B0503020204020204" pitchFamily="34" charset="-122"/>
              <a:ea typeface="微软雅黑" panose="020B0503020204020204" pitchFamily="34" charset="-122"/>
            </a:endParaRPr>
          </a:p>
          <a:p>
            <a:r>
              <a:rPr lang="zh-CN" altLang="en-US" sz="2400" b="1" dirty="0">
                <a:solidFill>
                  <a:srgbClr val="0000FF"/>
                </a:solidFill>
                <a:latin typeface="微软雅黑" panose="020B0503020204020204" pitchFamily="34" charset="-122"/>
                <a:ea typeface="微软雅黑" panose="020B0503020204020204" pitchFamily="34" charset="-122"/>
              </a:rPr>
              <a:t>体积固定</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864096"/>
          </a:xfrm>
        </p:spPr>
        <p:txBody>
          <a:bodyPr/>
          <a:lstStyle/>
          <a:p>
            <a:r>
              <a:rPr lang="zh-CN" altLang="en-US" dirty="0">
                <a:solidFill>
                  <a:srgbClr val="7030A0"/>
                </a:solidFill>
              </a:rPr>
              <a:t>什么是固体物理？</a:t>
            </a:r>
            <a:endParaRPr lang="zh-CN" altLang="en-US" dirty="0">
              <a:solidFill>
                <a:srgbClr val="7030A0"/>
              </a:solidFill>
            </a:endParaRPr>
          </a:p>
        </p:txBody>
      </p:sp>
      <p:sp>
        <p:nvSpPr>
          <p:cNvPr id="3" name="内容占位符 2"/>
          <p:cNvSpPr>
            <a:spLocks noGrp="1"/>
          </p:cNvSpPr>
          <p:nvPr>
            <p:ph idx="1"/>
          </p:nvPr>
        </p:nvSpPr>
        <p:spPr>
          <a:xfrm>
            <a:off x="457200" y="1340768"/>
            <a:ext cx="8229600" cy="1440160"/>
          </a:xfrm>
        </p:spPr>
        <p:txBody>
          <a:bodyPr>
            <a:normAutofit/>
          </a:bodyPr>
          <a:lstStyle/>
          <a:p>
            <a:r>
              <a:rPr lang="zh-CN" altLang="en-US" sz="2800" dirty="0">
                <a:solidFill>
                  <a:schemeClr val="tx1"/>
                </a:solidFill>
              </a:rPr>
              <a:t>采用</a:t>
            </a:r>
            <a:r>
              <a:rPr lang="zh-CN" altLang="en-US" sz="2800" dirty="0"/>
              <a:t>量子力学</a:t>
            </a:r>
            <a:r>
              <a:rPr lang="zh-CN" altLang="en-US" sz="2800" dirty="0">
                <a:solidFill>
                  <a:schemeClr val="tx1"/>
                </a:solidFill>
              </a:rPr>
              <a:t>、</a:t>
            </a:r>
            <a:r>
              <a:rPr lang="zh-CN" altLang="en-US" sz="2800" dirty="0"/>
              <a:t>统计力学</a:t>
            </a:r>
            <a:r>
              <a:rPr lang="zh-CN" altLang="en-US" sz="2800" dirty="0">
                <a:solidFill>
                  <a:schemeClr val="tx1"/>
                </a:solidFill>
              </a:rPr>
              <a:t>、</a:t>
            </a:r>
            <a:r>
              <a:rPr lang="zh-CN" altLang="en-US" sz="2800" dirty="0"/>
              <a:t>晶体学</a:t>
            </a:r>
            <a:r>
              <a:rPr lang="zh-CN" altLang="en-US" sz="2800" dirty="0">
                <a:solidFill>
                  <a:schemeClr val="tx1"/>
                </a:solidFill>
              </a:rPr>
              <a:t>、</a:t>
            </a:r>
            <a:r>
              <a:rPr lang="zh-CN" altLang="en-US" sz="2800" dirty="0"/>
              <a:t>电磁学</a:t>
            </a:r>
            <a:r>
              <a:rPr lang="zh-CN" altLang="zh-CN" sz="2800" dirty="0">
                <a:solidFill>
                  <a:schemeClr val="tx1"/>
                </a:solidFill>
              </a:rPr>
              <a:t>研究</a:t>
            </a:r>
            <a:r>
              <a:rPr lang="zh-CN" altLang="en-US" sz="2800" dirty="0">
                <a:solidFill>
                  <a:schemeClr val="tx1"/>
                </a:solidFill>
              </a:rPr>
              <a:t>固体</a:t>
            </a:r>
            <a:r>
              <a:rPr lang="zh-CN" altLang="zh-CN" sz="2800" dirty="0">
                <a:solidFill>
                  <a:schemeClr val="tx1"/>
                </a:solidFill>
              </a:rPr>
              <a:t>的</a:t>
            </a:r>
            <a:r>
              <a:rPr lang="zh-CN" altLang="zh-CN" sz="2800" dirty="0"/>
              <a:t>微观结构及其各种内部运动</a:t>
            </a:r>
            <a:r>
              <a:rPr lang="zh-CN" altLang="zh-CN" sz="2800" dirty="0">
                <a:solidFill>
                  <a:schemeClr val="tx1"/>
                </a:solidFill>
              </a:rPr>
              <a:t>，以及这种微观结构和内部运动</a:t>
            </a:r>
            <a:r>
              <a:rPr lang="zh-CN" altLang="zh-CN" sz="2800" dirty="0"/>
              <a:t>同固体的宏观性质的关系</a:t>
            </a:r>
            <a:r>
              <a:rPr lang="zh-CN" altLang="zh-CN" sz="2800" dirty="0">
                <a:solidFill>
                  <a:schemeClr val="tx1"/>
                </a:solidFill>
              </a:rPr>
              <a:t>。</a:t>
            </a:r>
            <a:endParaRPr lang="en-US" altLang="zh-CN" sz="2800" dirty="0">
              <a:solidFill>
                <a:schemeClr val="tx1"/>
              </a:solidFill>
            </a:endParaRPr>
          </a:p>
        </p:txBody>
      </p:sp>
      <p:sp>
        <p:nvSpPr>
          <p:cNvPr id="4" name="日期占位符 3"/>
          <p:cNvSpPr>
            <a:spLocks noGrp="1"/>
          </p:cNvSpPr>
          <p:nvPr>
            <p:ph type="dt" sz="half" idx="10"/>
          </p:nvPr>
        </p:nvSpPr>
        <p:spPr/>
        <p:txBody>
          <a:bodyPr/>
          <a:lstStyle/>
          <a:p>
            <a:r>
              <a:rPr lang="zh-CN" altLang="en-US"/>
              <a:t>固体物理基础（</a:t>
            </a:r>
            <a:r>
              <a:rPr lang="en-US" altLang="zh-CN"/>
              <a:t>2023</a:t>
            </a:r>
            <a:r>
              <a:rPr lang="zh-CN" altLang="en-US"/>
              <a:t>春）</a:t>
            </a:r>
            <a:endParaRPr lang="zh-CN" altLang="en-US"/>
          </a:p>
        </p:txBody>
      </p:sp>
      <p:sp>
        <p:nvSpPr>
          <p:cNvPr id="5" name="页脚占位符 4"/>
          <p:cNvSpPr>
            <a:spLocks noGrp="1"/>
          </p:cNvSpPr>
          <p:nvPr>
            <p:ph type="ftr" sz="quarter" idx="11"/>
          </p:nvPr>
        </p:nvSpPr>
        <p:spPr/>
        <p:txBody>
          <a:bodyPr/>
          <a:lstStyle/>
          <a:p>
            <a:r>
              <a:rPr lang="zh-CN" altLang="en-US"/>
              <a:t>清华大学电子工程系  汪莱</a:t>
            </a:r>
            <a:endParaRPr lang="zh-CN" altLang="en-US"/>
          </a:p>
        </p:txBody>
      </p:sp>
      <p:sp>
        <p:nvSpPr>
          <p:cNvPr id="6" name="灯片编号占位符 5"/>
          <p:cNvSpPr>
            <a:spLocks noGrp="1"/>
          </p:cNvSpPr>
          <p:nvPr>
            <p:ph type="sldNum" sz="quarter" idx="12"/>
          </p:nvPr>
        </p:nvSpPr>
        <p:spPr/>
        <p:txBody>
          <a:bodyPr/>
          <a:lstStyle/>
          <a:p>
            <a:fld id="{9D19C128-1670-4BC3-8954-1BFA4EBDDEA1}" type="slidenum">
              <a:rPr lang="zh-CN" altLang="en-US" b="1" smtClean="0">
                <a:latin typeface="微软雅黑" panose="020B0503020204020204" pitchFamily="34" charset="-122"/>
                <a:ea typeface="微软雅黑" panose="020B0503020204020204" pitchFamily="34" charset="-122"/>
              </a:rPr>
            </a:fld>
            <a:endParaRPr lang="zh-CN" altLang="en-US" b="1">
              <a:latin typeface="微软雅黑" panose="020B0503020204020204" pitchFamily="34" charset="-122"/>
              <a:ea typeface="微软雅黑" panose="020B0503020204020204" pitchFamily="34" charset="-122"/>
            </a:endParaRPr>
          </a:p>
        </p:txBody>
      </p:sp>
      <p:sp>
        <p:nvSpPr>
          <p:cNvPr id="7" name="TextBox 6"/>
          <p:cNvSpPr txBox="1"/>
          <p:nvPr/>
        </p:nvSpPr>
        <p:spPr>
          <a:xfrm>
            <a:off x="1510883" y="2935564"/>
            <a:ext cx="1620957" cy="523220"/>
          </a:xfrm>
          <a:prstGeom prst="rect">
            <a:avLst/>
          </a:prstGeom>
          <a:noFill/>
        </p:spPr>
        <p:txBody>
          <a:bodyPr wrap="none" rtlCol="0">
            <a:spAutoFit/>
          </a:bodyPr>
          <a:lstStyle>
            <a:defPPr>
              <a:defRPr lang="zh-CN"/>
            </a:defPPr>
            <a:lvl1pPr>
              <a:defRPr sz="2800">
                <a:solidFill>
                  <a:srgbClr val="0000FF"/>
                </a:solidFill>
                <a:latin typeface="微软雅黑" panose="020B0503020204020204" pitchFamily="34" charset="-122"/>
                <a:ea typeface="微软雅黑" panose="020B0503020204020204" pitchFamily="34" charset="-122"/>
              </a:defRPr>
            </a:lvl1pPr>
          </a:lstStyle>
          <a:p>
            <a:r>
              <a:rPr lang="zh-CN" altLang="en-US" b="1" dirty="0"/>
              <a:t>微观结构</a:t>
            </a:r>
            <a:endParaRPr lang="zh-CN" altLang="en-US" b="1" dirty="0"/>
          </a:p>
        </p:txBody>
      </p:sp>
      <p:sp>
        <p:nvSpPr>
          <p:cNvPr id="8" name="TextBox 7"/>
          <p:cNvSpPr txBox="1"/>
          <p:nvPr/>
        </p:nvSpPr>
        <p:spPr>
          <a:xfrm>
            <a:off x="1827565" y="4171146"/>
            <a:ext cx="800219"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原子</a:t>
            </a:r>
            <a:endParaRPr lang="zh-CN" altLang="en-US" sz="2400" b="1" dirty="0">
              <a:latin typeface="微软雅黑" panose="020B0503020204020204" pitchFamily="34" charset="-122"/>
              <a:ea typeface="微软雅黑" panose="020B0503020204020204" pitchFamily="34" charset="-122"/>
            </a:endParaRPr>
          </a:p>
        </p:txBody>
      </p:sp>
      <p:sp>
        <p:nvSpPr>
          <p:cNvPr id="9" name="TextBox 8"/>
          <p:cNvSpPr txBox="1"/>
          <p:nvPr/>
        </p:nvSpPr>
        <p:spPr>
          <a:xfrm>
            <a:off x="1827565" y="4551511"/>
            <a:ext cx="800219"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电子</a:t>
            </a:r>
            <a:endParaRPr lang="zh-CN" altLang="en-US" sz="2400" b="1" dirty="0">
              <a:latin typeface="微软雅黑" panose="020B0503020204020204" pitchFamily="34" charset="-122"/>
              <a:ea typeface="微软雅黑" panose="020B0503020204020204" pitchFamily="34" charset="-122"/>
            </a:endParaRPr>
          </a:p>
        </p:txBody>
      </p:sp>
      <p:sp>
        <p:nvSpPr>
          <p:cNvPr id="10" name="TextBox 9"/>
          <p:cNvSpPr txBox="1"/>
          <p:nvPr/>
        </p:nvSpPr>
        <p:spPr>
          <a:xfrm>
            <a:off x="5360218" y="2921299"/>
            <a:ext cx="1620957" cy="523220"/>
          </a:xfrm>
          <a:prstGeom prst="rect">
            <a:avLst/>
          </a:prstGeom>
          <a:noFill/>
        </p:spPr>
        <p:txBody>
          <a:bodyPr wrap="none" rtlCol="0">
            <a:spAutoFit/>
          </a:bodyPr>
          <a:lstStyle/>
          <a:p>
            <a:r>
              <a:rPr lang="zh-CN" altLang="en-US" sz="2800" b="1" dirty="0">
                <a:solidFill>
                  <a:srgbClr val="0000FF"/>
                </a:solidFill>
                <a:latin typeface="微软雅黑" panose="020B0503020204020204" pitchFamily="34" charset="-122"/>
                <a:ea typeface="微软雅黑" panose="020B0503020204020204" pitchFamily="34" charset="-122"/>
              </a:rPr>
              <a:t>宏观性质</a:t>
            </a:r>
            <a:endParaRPr lang="zh-CN" altLang="en-US" sz="2800" b="1" dirty="0">
              <a:solidFill>
                <a:srgbClr val="0000FF"/>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3923928" y="3674348"/>
            <a:ext cx="4493538" cy="193899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力学性质：抗张强度</a:t>
            </a:r>
            <a:endParaRPr lang="en-US" altLang="zh-CN"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热学性质：热容、热导、热膨胀</a:t>
            </a:r>
            <a:endParaRPr lang="en-US" altLang="zh-CN"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电学性质：欧姆定律、超导</a:t>
            </a:r>
            <a:endParaRPr lang="en-US" altLang="zh-CN"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磁学性质：铁磁</a:t>
            </a:r>
            <a:endParaRPr lang="en-US" altLang="zh-CN"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光学性质：反射、吸收、发光</a:t>
            </a:r>
            <a:endParaRPr lang="zh-CN" altLang="en-US" sz="2400" b="1" dirty="0">
              <a:latin typeface="微软雅黑" panose="020B0503020204020204" pitchFamily="34" charset="-122"/>
              <a:ea typeface="微软雅黑" panose="020B0503020204020204" pitchFamily="34" charset="-122"/>
            </a:endParaRPr>
          </a:p>
        </p:txBody>
      </p:sp>
      <p:cxnSp>
        <p:nvCxnSpPr>
          <p:cNvPr id="13" name="直接箭头连接符 12"/>
          <p:cNvCxnSpPr>
            <a:stCxn id="8" idx="3"/>
          </p:cNvCxnSpPr>
          <p:nvPr/>
        </p:nvCxnSpPr>
        <p:spPr>
          <a:xfrm flipV="1">
            <a:off x="2627784" y="3933056"/>
            <a:ext cx="1296144" cy="4689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8" idx="3"/>
          </p:cNvCxnSpPr>
          <p:nvPr/>
        </p:nvCxnSpPr>
        <p:spPr>
          <a:xfrm flipV="1">
            <a:off x="2627784" y="4293096"/>
            <a:ext cx="1296144" cy="1088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9" idx="3"/>
            <a:endCxn id="11" idx="1"/>
          </p:cNvCxnSpPr>
          <p:nvPr/>
        </p:nvCxnSpPr>
        <p:spPr>
          <a:xfrm flipV="1">
            <a:off x="2627784" y="4643844"/>
            <a:ext cx="1296144" cy="138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9" idx="3"/>
          </p:cNvCxnSpPr>
          <p:nvPr/>
        </p:nvCxnSpPr>
        <p:spPr>
          <a:xfrm>
            <a:off x="2627784" y="4782344"/>
            <a:ext cx="1296144" cy="1588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9" idx="3"/>
          </p:cNvCxnSpPr>
          <p:nvPr/>
        </p:nvCxnSpPr>
        <p:spPr>
          <a:xfrm>
            <a:off x="2627784" y="4782344"/>
            <a:ext cx="1296144" cy="5188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8" idx="3"/>
          </p:cNvCxnSpPr>
          <p:nvPr/>
        </p:nvCxnSpPr>
        <p:spPr>
          <a:xfrm>
            <a:off x="2627784" y="4401979"/>
            <a:ext cx="1296144" cy="8992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8" idx="3"/>
          </p:cNvCxnSpPr>
          <p:nvPr/>
        </p:nvCxnSpPr>
        <p:spPr>
          <a:xfrm>
            <a:off x="2627784" y="4401979"/>
            <a:ext cx="1296144" cy="539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9" idx="3"/>
          </p:cNvCxnSpPr>
          <p:nvPr/>
        </p:nvCxnSpPr>
        <p:spPr>
          <a:xfrm flipV="1">
            <a:off x="2627784" y="4293096"/>
            <a:ext cx="1296144" cy="4892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par>
                                <p:cTn id="31" presetID="22" presetClass="entr" presetSubtype="8"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par>
                                <p:cTn id="34" presetID="22" presetClass="entr" presetSubtype="8"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left)">
                                      <p:cBhvr>
                                        <p:cTn id="36" dur="500"/>
                                        <p:tgtEl>
                                          <p:spTgt spid="25"/>
                                        </p:tgtEl>
                                      </p:cBhvr>
                                    </p:animEffect>
                                  </p:childTnLst>
                                </p:cTn>
                              </p:par>
                              <p:par>
                                <p:cTn id="37" presetID="22" presetClass="entr" presetSubtype="8"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500"/>
                                        <p:tgtEl>
                                          <p:spTgt spid="27"/>
                                        </p:tgtEl>
                                      </p:cBhvr>
                                    </p:animEffect>
                                  </p:childTnLst>
                                </p:cTn>
                              </p:par>
                              <p:par>
                                <p:cTn id="40" presetID="22" presetClass="entr" presetSubtype="8"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par>
                                <p:cTn id="43" presetID="22" presetClass="entr" presetSubtype="8"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left)">
                                      <p:cBhvr>
                                        <p:cTn id="45" dur="500"/>
                                        <p:tgtEl>
                                          <p:spTgt spid="19"/>
                                        </p:tgtEl>
                                      </p:cBhvr>
                                    </p:animEffect>
                                  </p:childTnLst>
                                </p:cTn>
                              </p:par>
                              <p:par>
                                <p:cTn id="46" presetID="22" presetClass="entr" presetSubtype="8"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left)">
                                      <p:cBhvr>
                                        <p:cTn id="48" dur="500"/>
                                        <p:tgtEl>
                                          <p:spTgt spid="21"/>
                                        </p:tgtEl>
                                      </p:cBhvr>
                                    </p:animEffect>
                                  </p:childTnLst>
                                </p:cTn>
                              </p:par>
                              <p:par>
                                <p:cTn id="49" presetID="22" presetClass="entr" presetSubtype="8"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left)">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7030A0"/>
                </a:solidFill>
              </a:rPr>
              <a:t>一个例子</a:t>
            </a:r>
            <a:endParaRPr lang="zh-CN" altLang="en-US" dirty="0">
              <a:solidFill>
                <a:srgbClr val="7030A0"/>
              </a:solidFill>
            </a:endParaRPr>
          </a:p>
        </p:txBody>
      </p:sp>
      <p:sp>
        <p:nvSpPr>
          <p:cNvPr id="4" name="日期占位符 3"/>
          <p:cNvSpPr>
            <a:spLocks noGrp="1"/>
          </p:cNvSpPr>
          <p:nvPr>
            <p:ph type="dt" sz="half" idx="10"/>
          </p:nvPr>
        </p:nvSpPr>
        <p:spPr/>
        <p:txBody>
          <a:bodyPr/>
          <a:lstStyle/>
          <a:p>
            <a:r>
              <a:rPr lang="zh-CN" altLang="en-US"/>
              <a:t>固体物理基础（</a:t>
            </a:r>
            <a:r>
              <a:rPr lang="en-US" altLang="zh-CN"/>
              <a:t>2023</a:t>
            </a:r>
            <a:r>
              <a:rPr lang="zh-CN" altLang="en-US"/>
              <a:t>春）</a:t>
            </a:r>
            <a:endParaRPr lang="zh-CN" altLang="en-US"/>
          </a:p>
        </p:txBody>
      </p:sp>
      <p:sp>
        <p:nvSpPr>
          <p:cNvPr id="5" name="页脚占位符 4"/>
          <p:cNvSpPr>
            <a:spLocks noGrp="1"/>
          </p:cNvSpPr>
          <p:nvPr>
            <p:ph type="ftr" sz="quarter" idx="11"/>
          </p:nvPr>
        </p:nvSpPr>
        <p:spPr/>
        <p:txBody>
          <a:bodyPr/>
          <a:lstStyle/>
          <a:p>
            <a:r>
              <a:rPr lang="zh-CN" altLang="en-US"/>
              <a:t>清华大学电子工程系  汪莱</a:t>
            </a:r>
            <a:endParaRPr lang="zh-CN" altLang="en-US"/>
          </a:p>
        </p:txBody>
      </p:sp>
      <p:sp>
        <p:nvSpPr>
          <p:cNvPr id="6" name="灯片编号占位符 5"/>
          <p:cNvSpPr>
            <a:spLocks noGrp="1"/>
          </p:cNvSpPr>
          <p:nvPr>
            <p:ph type="sldNum" sz="quarter" idx="12"/>
          </p:nvPr>
        </p:nvSpPr>
        <p:spPr/>
        <p:txBody>
          <a:bodyPr/>
          <a:lstStyle/>
          <a:p>
            <a:fld id="{9D19C128-1670-4BC3-8954-1BFA4EBDDEA1}" type="slidenum">
              <a:rPr lang="zh-CN" altLang="en-US" smtClean="0"/>
            </a:fld>
            <a:endParaRPr lang="zh-CN" altLang="en-US"/>
          </a:p>
        </p:txBody>
      </p:sp>
      <p:pic>
        <p:nvPicPr>
          <p:cNvPr id="7" name="Picture 7"/>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6726" y="1628800"/>
            <a:ext cx="8767762" cy="305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1475656" y="4219897"/>
            <a:ext cx="864096" cy="46166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石墨</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3995936" y="4238679"/>
            <a:ext cx="1152128" cy="46166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金刚石</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6372200" y="4217073"/>
            <a:ext cx="1944216" cy="46166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2400" b="1" dirty="0">
                <a:solidFill>
                  <a:srgbClr val="FF0000"/>
                </a:solidFill>
                <a:latin typeface="微软雅黑" panose="020B0503020204020204" pitchFamily="34" charset="-122"/>
                <a:ea typeface="微软雅黑" panose="020B0503020204020204" pitchFamily="34" charset="-122"/>
              </a:rPr>
              <a:t>富勒烯</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1403648" y="5157192"/>
            <a:ext cx="6336704" cy="830997"/>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都是碳原子组成的固体，但电阻特性差别很大，是由于</a:t>
            </a:r>
            <a:r>
              <a:rPr lang="zh-CN" altLang="en-US" sz="2400" b="1" dirty="0">
                <a:solidFill>
                  <a:srgbClr val="0000FF"/>
                </a:solidFill>
                <a:latin typeface="微软雅黑" panose="020B0503020204020204" pitchFamily="34" charset="-122"/>
                <a:ea typeface="微软雅黑" panose="020B0503020204020204" pitchFamily="34" charset="-122"/>
              </a:rPr>
              <a:t>内部碳原子的排列方式不同</a:t>
            </a:r>
            <a:r>
              <a:rPr lang="zh-CN" altLang="en-US" sz="2400" b="1" dirty="0">
                <a:latin typeface="微软雅黑" panose="020B0503020204020204" pitchFamily="34" charset="-122"/>
                <a:ea typeface="微软雅黑" panose="020B0503020204020204" pitchFamily="34" charset="-122"/>
              </a:rPr>
              <a:t>造成的</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3961</Words>
  <Application>WPS Presentation</Application>
  <PresentationFormat>全屏显示(4:3)</PresentationFormat>
  <Paragraphs>640</Paragraphs>
  <Slides>34</Slides>
  <Notes>7</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34</vt:i4>
      </vt:variant>
    </vt:vector>
  </HeadingPairs>
  <TitlesOfParts>
    <vt:vector size="51" baseType="lpstr">
      <vt:lpstr>Arial</vt:lpstr>
      <vt:lpstr>宋体</vt:lpstr>
      <vt:lpstr>Wingdings</vt:lpstr>
      <vt:lpstr>微软雅黑</vt:lpstr>
      <vt:lpstr>Times New Roman</vt:lpstr>
      <vt:lpstr>楷体_GB2312</vt:lpstr>
      <vt:lpstr>新宋体</vt:lpstr>
      <vt:lpstr>黑体</vt:lpstr>
      <vt:lpstr>Arial Unicode MS</vt:lpstr>
      <vt:lpstr>Calibri</vt:lpstr>
      <vt:lpstr>华文中宋</vt:lpstr>
      <vt:lpstr>Calibri</vt:lpstr>
      <vt:lpstr>Arial</vt:lpstr>
      <vt:lpstr>Times New Roman</vt:lpstr>
      <vt:lpstr>Office 主题​​</vt:lpstr>
      <vt:lpstr>Word.Picture.8</vt:lpstr>
      <vt:lpstr>Word.Picture.8</vt:lpstr>
      <vt:lpstr>固体物理基础 Introduction to Solid State Physics</vt:lpstr>
      <vt:lpstr>助教、答疑</vt:lpstr>
      <vt:lpstr>上课时间地点</vt:lpstr>
      <vt:lpstr>作业、考试</vt:lpstr>
      <vt:lpstr>教材与参考书</vt:lpstr>
      <vt:lpstr>绪  论</vt:lpstr>
      <vt:lpstr>什么是固体？</vt:lpstr>
      <vt:lpstr>什么是固体物理？</vt:lpstr>
      <vt:lpstr>一个例子</vt:lpstr>
      <vt:lpstr>PowerPoint 演示文稿</vt:lpstr>
      <vt:lpstr>固体物理学的由来 固体物理相关的历史详见网络学堂补充材料</vt:lpstr>
      <vt:lpstr>人类社会的知识体系</vt:lpstr>
      <vt:lpstr>电子信息科技知识体系的MAP （2009年9月18日教委会）</vt:lpstr>
      <vt:lpstr>PowerPoint 演示文稿</vt:lpstr>
      <vt:lpstr>固体物理是 电子科学技术的重要基础之一</vt:lpstr>
      <vt:lpstr>“搞什么”能获诺贝尔物理学奖？</vt:lpstr>
      <vt:lpstr>石墨烯</vt:lpstr>
      <vt:lpstr>石墨烯（graphene）</vt:lpstr>
      <vt:lpstr>什么是石墨烯？</vt:lpstr>
      <vt:lpstr>汗水+幸运=石墨烯</vt:lpstr>
      <vt:lpstr>出色的物理性质</vt:lpstr>
      <vt:lpstr>令人着迷的物理现象</vt:lpstr>
      <vt:lpstr>应用前景</vt:lpstr>
      <vt:lpstr>蓝光发光二极管(LED)</vt:lpstr>
      <vt:lpstr>PowerPoint 演示文稿</vt:lpstr>
      <vt:lpstr>PowerPoint 演示文稿</vt:lpstr>
      <vt:lpstr>PowerPoint 演示文稿</vt:lpstr>
      <vt:lpstr>PowerPoint 演示文稿</vt:lpstr>
      <vt:lpstr>PowerPoint 演示文稿</vt:lpstr>
      <vt:lpstr>PowerPoint 演示文稿</vt:lpstr>
      <vt:lpstr>三位科学家的贡献</vt:lpstr>
      <vt:lpstr>我国固体物理的先驱</vt:lpstr>
      <vt:lpstr>PowerPoint 演示文稿</vt:lpstr>
      <vt:lpstr>招募“助学”</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固体物理基础 Introduction to Solid State Physics</dc:title>
  <dc:creator>Wang Lai</dc:creator>
  <cp:lastModifiedBy>Raylan</cp:lastModifiedBy>
  <cp:revision>103</cp:revision>
  <dcterms:created xsi:type="dcterms:W3CDTF">2013-02-21T05:48:00Z</dcterms:created>
  <dcterms:modified xsi:type="dcterms:W3CDTF">2024-02-26T13:23:57Z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C1E4F733042343E59184CE6D5CDE38D6_12</vt:lpwstr>
  </property>
  <property fmtid="{D5CDD505-2E9C-101B-9397-08002B2CF9AE}" pid="3" name="KSOProductBuildVer">
    <vt:lpwstr>1033-12.2.0.13489</vt:lpwstr>
  </property>
</Properties>
</file>